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pen Sans" panose="020B0606030504020204" pitchFamily="34" charset="0"/>
      <p:regular r:id="rId14"/>
      <p:bold r:id="rId15"/>
      <p:italic r:id="rId16"/>
      <p:boldItalic r:id="rId17"/>
    </p:embeddedFont>
    <p:embeddedFont>
      <p:font typeface="Open Sans Bold" pitchFamily="2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4670" autoAdjust="0"/>
  </p:normalViewPr>
  <p:slideViewPr>
    <p:cSldViewPr>
      <p:cViewPr varScale="1">
        <p:scale>
          <a:sx n="51" d="100"/>
          <a:sy n="51" d="100"/>
        </p:scale>
        <p:origin x="264" y="9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99" b="-50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525910" y="-1080900"/>
            <a:ext cx="6737986" cy="5206626"/>
          </a:xfrm>
          <a:custGeom>
            <a:avLst/>
            <a:gdLst/>
            <a:ahLst/>
            <a:cxnLst/>
            <a:rect l="l" t="t" r="r" b="b"/>
            <a:pathLst>
              <a:path w="6737986" h="5206626">
                <a:moveTo>
                  <a:pt x="0" y="0"/>
                </a:moveTo>
                <a:lnTo>
                  <a:pt x="6737986" y="0"/>
                </a:lnTo>
                <a:lnTo>
                  <a:pt x="6737986" y="5206625"/>
                </a:lnTo>
                <a:lnTo>
                  <a:pt x="0" y="52066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4301620"/>
            <a:ext cx="15076497" cy="3268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30"/>
              </a:lnSpc>
            </a:pPr>
            <a:r>
              <a:rPr lang="en-US" sz="7300" spc="182">
                <a:solidFill>
                  <a:srgbClr val="A1D0D3"/>
                </a:solidFill>
                <a:latin typeface="Open Sans"/>
              </a:rPr>
              <a:t>LESS IS MORE: </a:t>
            </a:r>
          </a:p>
          <a:p>
            <a:pPr>
              <a:lnSpc>
                <a:spcPts val="8800"/>
              </a:lnSpc>
            </a:pPr>
            <a:r>
              <a:rPr lang="en-US" sz="8000" spc="200">
                <a:solidFill>
                  <a:srgbClr val="FFFFFF"/>
                </a:solidFill>
                <a:latin typeface="Open Sans Bold"/>
              </a:rPr>
              <a:t>CONSTRAINED MINIMALISM IN LANGUAGE MODELS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8126747"/>
            <a:ext cx="11973132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 spc="168">
                <a:solidFill>
                  <a:srgbClr val="FFFFFF"/>
                </a:solidFill>
                <a:latin typeface="Open Sans"/>
              </a:rPr>
              <a:t>Vijay K. Gurbani, Ph.D.</a:t>
            </a:r>
          </a:p>
          <a:p>
            <a:pPr>
              <a:lnSpc>
                <a:spcPts val="3920"/>
              </a:lnSpc>
            </a:pPr>
            <a:r>
              <a:rPr lang="en-US" sz="2800" spc="168">
                <a:solidFill>
                  <a:srgbClr val="FFFFFF"/>
                </a:solidFill>
                <a:latin typeface="Open Sans"/>
              </a:rPr>
              <a:t>Chief Data Scientist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99" b="-50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0" y="1095375"/>
            <a:ext cx="18288000" cy="99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6999" spc="174">
                <a:solidFill>
                  <a:srgbClr val="A1D0D3"/>
                </a:solidFill>
                <a:latin typeface="Open Sans"/>
              </a:rPr>
              <a:t>BESPOKE MODELS: </a:t>
            </a:r>
            <a:r>
              <a:rPr lang="en-US" sz="6999" spc="174">
                <a:solidFill>
                  <a:srgbClr val="FFFFFF"/>
                </a:solidFill>
                <a:latin typeface="Open Sans Bold"/>
              </a:rPr>
              <a:t>ADVANTAGES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5715656" y="3507154"/>
            <a:ext cx="6856688" cy="1660800"/>
            <a:chOff x="0" y="0"/>
            <a:chExt cx="9142251" cy="221440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9142251" cy="2214400"/>
              <a:chOff x="0" y="0"/>
              <a:chExt cx="1805877" cy="437412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805877" cy="437412"/>
              </a:xfrm>
              <a:custGeom>
                <a:avLst/>
                <a:gdLst/>
                <a:ahLst/>
                <a:cxnLst/>
                <a:rect l="l" t="t" r="r" b="b"/>
                <a:pathLst>
                  <a:path w="1805877" h="437412">
                    <a:moveTo>
                      <a:pt x="0" y="0"/>
                    </a:moveTo>
                    <a:lnTo>
                      <a:pt x="1805877" y="0"/>
                    </a:lnTo>
                    <a:lnTo>
                      <a:pt x="1805877" y="437412"/>
                    </a:lnTo>
                    <a:lnTo>
                      <a:pt x="0" y="43741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333F">
                  <a:alpha val="76863"/>
                </a:srgbClr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840"/>
                  </a:lnSpc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31598" y="281700"/>
              <a:ext cx="9079055" cy="1536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  <a:spcBef>
                  <a:spcPct val="0"/>
                </a:spcBef>
              </a:pPr>
              <a:r>
                <a:rPr lang="en-US" sz="3000" spc="30" dirty="0">
                  <a:solidFill>
                    <a:srgbClr val="FFFFFF"/>
                  </a:solidFill>
                  <a:latin typeface="Open Sans Bold"/>
                </a:rPr>
                <a:t>Model trained on data gathered during normal business conditions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048594" y="7775116"/>
            <a:ext cx="4817170" cy="1660800"/>
            <a:chOff x="0" y="0"/>
            <a:chExt cx="1268720" cy="43741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68720" cy="437412"/>
            </a:xfrm>
            <a:custGeom>
              <a:avLst/>
              <a:gdLst/>
              <a:ahLst/>
              <a:cxnLst/>
              <a:rect l="l" t="t" r="r" b="b"/>
              <a:pathLst>
                <a:path w="1268720" h="437412">
                  <a:moveTo>
                    <a:pt x="0" y="0"/>
                  </a:moveTo>
                  <a:lnTo>
                    <a:pt x="1268720" y="0"/>
                  </a:lnTo>
                  <a:lnTo>
                    <a:pt x="1268720" y="437412"/>
                  </a:lnTo>
                  <a:lnTo>
                    <a:pt x="0" y="437412"/>
                  </a:lnTo>
                  <a:lnTo>
                    <a:pt x="0" y="0"/>
                  </a:lnTo>
                </a:path>
              </a:pathLst>
            </a:custGeom>
            <a:solidFill>
              <a:srgbClr val="00333F">
                <a:alpha val="76863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4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3488379" y="7957816"/>
            <a:ext cx="3937601" cy="1181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  <a:spcBef>
                <a:spcPct val="0"/>
              </a:spcBef>
            </a:pPr>
            <a:r>
              <a:rPr lang="en-US" sz="3000" spc="30" dirty="0">
                <a:solidFill>
                  <a:srgbClr val="FFFFFF"/>
                </a:solidFill>
                <a:latin typeface="Open Sans Bold"/>
              </a:rPr>
              <a:t>Enterprise data stays in house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422235" y="3507154"/>
            <a:ext cx="4817170" cy="1660800"/>
            <a:chOff x="0" y="0"/>
            <a:chExt cx="1268720" cy="43741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68720" cy="437412"/>
            </a:xfrm>
            <a:custGeom>
              <a:avLst/>
              <a:gdLst/>
              <a:ahLst/>
              <a:cxnLst/>
              <a:rect l="l" t="t" r="r" b="b"/>
              <a:pathLst>
                <a:path w="1268720" h="437412">
                  <a:moveTo>
                    <a:pt x="0" y="0"/>
                  </a:moveTo>
                  <a:lnTo>
                    <a:pt x="1268720" y="0"/>
                  </a:lnTo>
                  <a:lnTo>
                    <a:pt x="1268720" y="437412"/>
                  </a:lnTo>
                  <a:lnTo>
                    <a:pt x="0" y="437412"/>
                  </a:lnTo>
                  <a:lnTo>
                    <a:pt x="0" y="0"/>
                  </a:lnTo>
                </a:path>
              </a:pathLst>
            </a:custGeom>
            <a:solidFill>
              <a:srgbClr val="00333F">
                <a:alpha val="76863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4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916883" y="3689855"/>
            <a:ext cx="3827876" cy="1181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  <a:spcBef>
                <a:spcPct val="0"/>
              </a:spcBef>
            </a:pPr>
            <a:r>
              <a:rPr lang="en-US" sz="3000" spc="30" dirty="0">
                <a:solidFill>
                  <a:srgbClr val="FFFFFF"/>
                </a:solidFill>
                <a:latin typeface="Open Sans Bold"/>
              </a:rPr>
              <a:t>Control over model behavior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422235" y="5663255"/>
            <a:ext cx="17443529" cy="1660800"/>
            <a:chOff x="0" y="0"/>
            <a:chExt cx="4594181" cy="43741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94180" cy="437412"/>
            </a:xfrm>
            <a:custGeom>
              <a:avLst/>
              <a:gdLst/>
              <a:ahLst/>
              <a:cxnLst/>
              <a:rect l="l" t="t" r="r" b="b"/>
              <a:pathLst>
                <a:path w="4594180" h="437412">
                  <a:moveTo>
                    <a:pt x="0" y="0"/>
                  </a:moveTo>
                  <a:lnTo>
                    <a:pt x="4594180" y="0"/>
                  </a:lnTo>
                  <a:lnTo>
                    <a:pt x="4594180" y="437412"/>
                  </a:lnTo>
                  <a:lnTo>
                    <a:pt x="0" y="437412"/>
                  </a:lnTo>
                  <a:lnTo>
                    <a:pt x="0" y="0"/>
                  </a:lnTo>
                </a:path>
              </a:pathLst>
            </a:custGeom>
            <a:solidFill>
              <a:srgbClr val="00333F">
                <a:alpha val="76863"/>
              </a:srgb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40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2983364" y="6150755"/>
            <a:ext cx="12368669" cy="57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  <a:spcBef>
                <a:spcPct val="0"/>
              </a:spcBef>
            </a:pPr>
            <a:r>
              <a:rPr lang="en-US" sz="3000" spc="30" dirty="0">
                <a:solidFill>
                  <a:srgbClr val="FFFFFF"/>
                </a:solidFill>
                <a:latin typeface="Open Sans Bold"/>
              </a:rPr>
              <a:t>Flexibility to update model for rapidly evolving customer needs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5691957" y="7816022"/>
            <a:ext cx="6856688" cy="1660800"/>
            <a:chOff x="0" y="0"/>
            <a:chExt cx="9142251" cy="2214400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9142251" cy="2214400"/>
              <a:chOff x="0" y="0"/>
              <a:chExt cx="1805877" cy="437412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805877" cy="437412"/>
              </a:xfrm>
              <a:custGeom>
                <a:avLst/>
                <a:gdLst/>
                <a:ahLst/>
                <a:cxnLst/>
                <a:rect l="l" t="t" r="r" b="b"/>
                <a:pathLst>
                  <a:path w="1805877" h="437412">
                    <a:moveTo>
                      <a:pt x="0" y="0"/>
                    </a:moveTo>
                    <a:lnTo>
                      <a:pt x="1805877" y="0"/>
                    </a:lnTo>
                    <a:lnTo>
                      <a:pt x="1805877" y="437412"/>
                    </a:lnTo>
                    <a:lnTo>
                      <a:pt x="0" y="43741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333F">
                  <a:alpha val="76863"/>
                </a:srgbClr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840"/>
                  </a:lnSpc>
                </a:pPr>
                <a:endParaRPr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0" y="281700"/>
              <a:ext cx="9079055" cy="1536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  <a:spcBef>
                  <a:spcPct val="0"/>
                </a:spcBef>
              </a:pPr>
              <a:r>
                <a:rPr lang="en-US" sz="3000" spc="30" dirty="0">
                  <a:solidFill>
                    <a:srgbClr val="FFFFFF"/>
                  </a:solidFill>
                  <a:latin typeface="Open Sans Bold"/>
                </a:rPr>
                <a:t>Insights lead to </a:t>
              </a:r>
            </a:p>
            <a:p>
              <a:pPr algn="ctr">
                <a:lnSpc>
                  <a:spcPts val="4800"/>
                </a:lnSpc>
                <a:spcBef>
                  <a:spcPct val="0"/>
                </a:spcBef>
              </a:pPr>
              <a:r>
                <a:rPr lang="en-US" sz="3000" spc="30" dirty="0">
                  <a:solidFill>
                    <a:srgbClr val="FFFFFF"/>
                  </a:solidFill>
                  <a:latin typeface="Open Sans Bold"/>
                </a:rPr>
                <a:t>intellectual property rights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3048594" y="3507154"/>
            <a:ext cx="4817170" cy="1660800"/>
            <a:chOff x="0" y="0"/>
            <a:chExt cx="1268720" cy="43741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268720" cy="437412"/>
            </a:xfrm>
            <a:custGeom>
              <a:avLst/>
              <a:gdLst/>
              <a:ahLst/>
              <a:cxnLst/>
              <a:rect l="l" t="t" r="r" b="b"/>
              <a:pathLst>
                <a:path w="1268720" h="437412">
                  <a:moveTo>
                    <a:pt x="0" y="0"/>
                  </a:moveTo>
                  <a:lnTo>
                    <a:pt x="1268720" y="0"/>
                  </a:lnTo>
                  <a:lnTo>
                    <a:pt x="1268720" y="437412"/>
                  </a:lnTo>
                  <a:lnTo>
                    <a:pt x="0" y="437412"/>
                  </a:lnTo>
                  <a:lnTo>
                    <a:pt x="0" y="0"/>
                  </a:lnTo>
                </a:path>
              </a:pathLst>
            </a:custGeom>
            <a:solidFill>
              <a:srgbClr val="00333F">
                <a:alpha val="76863"/>
              </a:srgbClr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40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13596520" y="3689855"/>
            <a:ext cx="3721318" cy="1181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  <a:spcBef>
                <a:spcPct val="0"/>
              </a:spcBef>
            </a:pPr>
            <a:r>
              <a:rPr lang="en-US" sz="3000" spc="30" dirty="0">
                <a:solidFill>
                  <a:srgbClr val="FFFFFF"/>
                </a:solidFill>
                <a:latin typeface="Open Sans Bold"/>
              </a:rPr>
              <a:t>Lower total cost </a:t>
            </a:r>
          </a:p>
          <a:p>
            <a:pPr algn="ctr">
              <a:lnSpc>
                <a:spcPts val="4800"/>
              </a:lnSpc>
              <a:spcBef>
                <a:spcPct val="0"/>
              </a:spcBef>
            </a:pPr>
            <a:r>
              <a:rPr lang="en-US" sz="3000" spc="30" dirty="0">
                <a:solidFill>
                  <a:srgbClr val="FFFFFF"/>
                </a:solidFill>
                <a:latin typeface="Open Sans Bold"/>
              </a:rPr>
              <a:t>of ownership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438243" y="7775116"/>
            <a:ext cx="4817170" cy="1660800"/>
            <a:chOff x="0" y="0"/>
            <a:chExt cx="1268720" cy="437412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268720" cy="437412"/>
            </a:xfrm>
            <a:custGeom>
              <a:avLst/>
              <a:gdLst/>
              <a:ahLst/>
              <a:cxnLst/>
              <a:rect l="l" t="t" r="r" b="b"/>
              <a:pathLst>
                <a:path w="1268720" h="437412">
                  <a:moveTo>
                    <a:pt x="0" y="0"/>
                  </a:moveTo>
                  <a:lnTo>
                    <a:pt x="1268720" y="0"/>
                  </a:lnTo>
                  <a:lnTo>
                    <a:pt x="1268720" y="437412"/>
                  </a:lnTo>
                  <a:lnTo>
                    <a:pt x="0" y="437412"/>
                  </a:lnTo>
                  <a:lnTo>
                    <a:pt x="0" y="0"/>
                  </a:lnTo>
                </a:path>
              </a:pathLst>
            </a:custGeom>
            <a:solidFill>
              <a:srgbClr val="00333F">
                <a:alpha val="76863"/>
              </a:srgbClr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40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422235" y="7957816"/>
            <a:ext cx="4849186" cy="1181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  <a:spcBef>
                <a:spcPct val="0"/>
              </a:spcBef>
            </a:pPr>
            <a:r>
              <a:rPr lang="en-US" sz="3000" spc="30" dirty="0">
                <a:solidFill>
                  <a:srgbClr val="FFFFFF"/>
                </a:solidFill>
                <a:latin typeface="Open Sans Bold"/>
              </a:rPr>
              <a:t>Effective management of concept drift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20" grpId="0"/>
      <p:bldP spid="29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99" b="-50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9609904" cy="10490752"/>
            <a:chOff x="0" y="0"/>
            <a:chExt cx="5164748" cy="276299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64748" cy="2762996"/>
            </a:xfrm>
            <a:custGeom>
              <a:avLst/>
              <a:gdLst/>
              <a:ahLst/>
              <a:cxnLst/>
              <a:rect l="l" t="t" r="r" b="b"/>
              <a:pathLst>
                <a:path w="5164748" h="2762996">
                  <a:moveTo>
                    <a:pt x="0" y="0"/>
                  </a:moveTo>
                  <a:lnTo>
                    <a:pt x="5164748" y="0"/>
                  </a:lnTo>
                  <a:lnTo>
                    <a:pt x="5164748" y="2762996"/>
                  </a:lnTo>
                  <a:lnTo>
                    <a:pt x="0" y="2762996"/>
                  </a:lnTo>
                  <a:lnTo>
                    <a:pt x="0" y="0"/>
                  </a:lnTo>
                </a:path>
              </a:pathLst>
            </a:custGeom>
            <a:solidFill>
              <a:srgbClr val="000000">
                <a:alpha val="16863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0" y="1112872"/>
            <a:ext cx="18288000" cy="1795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40"/>
              </a:lnSpc>
            </a:pPr>
            <a:r>
              <a:rPr lang="en-US" sz="6400" spc="160">
                <a:solidFill>
                  <a:srgbClr val="A1D0D3"/>
                </a:solidFill>
                <a:latin typeface="Open Sans"/>
              </a:rPr>
              <a:t>BESPOKE AUTOMATIC </a:t>
            </a:r>
          </a:p>
          <a:p>
            <a:pPr algn="ctr">
              <a:lnSpc>
                <a:spcPts val="7040"/>
              </a:lnSpc>
            </a:pPr>
            <a:r>
              <a:rPr lang="en-US" sz="6400" spc="160">
                <a:solidFill>
                  <a:srgbClr val="FFFFFF"/>
                </a:solidFill>
                <a:latin typeface="Open Sans Bold"/>
              </a:rPr>
              <a:t>SPEECH RECOGNITION</a:t>
            </a:r>
          </a:p>
        </p:txBody>
      </p:sp>
      <p:sp>
        <p:nvSpPr>
          <p:cNvPr id="7" name="Freeform 7"/>
          <p:cNvSpPr/>
          <p:nvPr/>
        </p:nvSpPr>
        <p:spPr>
          <a:xfrm>
            <a:off x="1491122" y="3799192"/>
            <a:ext cx="15305756" cy="4800624"/>
          </a:xfrm>
          <a:custGeom>
            <a:avLst/>
            <a:gdLst/>
            <a:ahLst/>
            <a:cxnLst/>
            <a:rect l="l" t="t" r="r" b="b"/>
            <a:pathLst>
              <a:path w="15305756" h="4800624">
                <a:moveTo>
                  <a:pt x="0" y="0"/>
                </a:moveTo>
                <a:lnTo>
                  <a:pt x="15305756" y="0"/>
                </a:lnTo>
                <a:lnTo>
                  <a:pt x="15305756" y="4800624"/>
                </a:lnTo>
                <a:lnTo>
                  <a:pt x="0" y="48006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70821" y="3954506"/>
            <a:ext cx="9335610" cy="5303794"/>
          </a:xfrm>
          <a:custGeom>
            <a:avLst/>
            <a:gdLst/>
            <a:ahLst/>
            <a:cxnLst/>
            <a:rect l="l" t="t" r="r" b="b"/>
            <a:pathLst>
              <a:path w="9335610" h="5303794">
                <a:moveTo>
                  <a:pt x="0" y="0"/>
                </a:moveTo>
                <a:lnTo>
                  <a:pt x="9335610" y="0"/>
                </a:lnTo>
                <a:lnTo>
                  <a:pt x="9335610" y="5303794"/>
                </a:lnTo>
                <a:lnTo>
                  <a:pt x="0" y="53037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028700" y="3954506"/>
            <a:ext cx="10521158" cy="530379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Freeform 4"/>
          <p:cNvSpPr/>
          <p:nvPr/>
        </p:nvSpPr>
        <p:spPr>
          <a:xfrm>
            <a:off x="11972427" y="-1014879"/>
            <a:ext cx="6737986" cy="5206626"/>
          </a:xfrm>
          <a:custGeom>
            <a:avLst/>
            <a:gdLst/>
            <a:ahLst/>
            <a:cxnLst/>
            <a:rect l="l" t="t" r="r" b="b"/>
            <a:pathLst>
              <a:path w="6737986" h="5206626">
                <a:moveTo>
                  <a:pt x="0" y="0"/>
                </a:moveTo>
                <a:lnTo>
                  <a:pt x="6737986" y="0"/>
                </a:lnTo>
                <a:lnTo>
                  <a:pt x="6737986" y="5206625"/>
                </a:lnTo>
                <a:lnTo>
                  <a:pt x="0" y="52066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962025"/>
            <a:ext cx="11609926" cy="1898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40"/>
              </a:lnSpc>
            </a:pPr>
            <a:r>
              <a:rPr lang="en-US" sz="5800" spc="290">
                <a:solidFill>
                  <a:srgbClr val="A1D0D3"/>
                </a:solidFill>
                <a:latin typeface="Open Sans Bold"/>
              </a:rPr>
              <a:t>ELEVATING YOUR CONVERSATIONS</a:t>
            </a:r>
            <a:r>
              <a:rPr lang="en-US" sz="5800" spc="290">
                <a:solidFill>
                  <a:srgbClr val="A1D0D3"/>
                </a:solidFill>
                <a:latin typeface="Open Sans"/>
              </a:rPr>
              <a:t> SINCE 1994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12968" y="5270999"/>
            <a:ext cx="9352623" cy="2566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00"/>
              </a:lnSpc>
            </a:pPr>
            <a:r>
              <a:rPr lang="en-US" sz="3400" spc="34">
                <a:solidFill>
                  <a:srgbClr val="1C2529"/>
                </a:solidFill>
                <a:latin typeface="Open Sans"/>
              </a:rPr>
              <a:t>FreeClimb from Vail helps companies </a:t>
            </a:r>
          </a:p>
          <a:p>
            <a:pPr>
              <a:lnSpc>
                <a:spcPts val="5100"/>
              </a:lnSpc>
            </a:pPr>
            <a:r>
              <a:rPr lang="en-US" sz="3400" spc="34">
                <a:solidFill>
                  <a:srgbClr val="1C2529"/>
                </a:solidFill>
                <a:latin typeface="Open Sans Bold"/>
              </a:rPr>
              <a:t>realize exceptional customer experiences</a:t>
            </a:r>
            <a:r>
              <a:rPr lang="en-US" sz="3400" spc="34">
                <a:solidFill>
                  <a:srgbClr val="1C2529"/>
                </a:solidFill>
                <a:latin typeface="Open Sans"/>
              </a:rPr>
              <a:t> via the industry’s most intelligent, flexible, scalable communications platform.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972427" y="-1014879"/>
            <a:ext cx="6737986" cy="5206626"/>
          </a:xfrm>
          <a:custGeom>
            <a:avLst/>
            <a:gdLst/>
            <a:ahLst/>
            <a:cxnLst/>
            <a:rect l="l" t="t" r="r" b="b"/>
            <a:pathLst>
              <a:path w="6737986" h="5206626">
                <a:moveTo>
                  <a:pt x="0" y="0"/>
                </a:moveTo>
                <a:lnTo>
                  <a:pt x="6737986" y="0"/>
                </a:lnTo>
                <a:lnTo>
                  <a:pt x="6737986" y="5206625"/>
                </a:lnTo>
                <a:lnTo>
                  <a:pt x="0" y="52066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962025"/>
            <a:ext cx="11609926" cy="945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40"/>
              </a:lnSpc>
            </a:pPr>
            <a:r>
              <a:rPr lang="en-US" sz="5800" spc="290">
                <a:solidFill>
                  <a:srgbClr val="A1D0D3"/>
                </a:solidFill>
                <a:latin typeface="Open Sans"/>
              </a:rPr>
              <a:t>ASR:</a:t>
            </a:r>
            <a:r>
              <a:rPr lang="en-US" sz="5800" spc="290">
                <a:solidFill>
                  <a:srgbClr val="A1D0D3"/>
                </a:solidFill>
                <a:latin typeface="Open Sans Bold"/>
              </a:rPr>
              <a:t> </a:t>
            </a:r>
            <a:r>
              <a:rPr lang="en-US" sz="5800" spc="290">
                <a:solidFill>
                  <a:srgbClr val="FFFFFF"/>
                </a:solidFill>
                <a:latin typeface="Open Sans Bold"/>
              </a:rPr>
              <a:t>MICRO MODELS</a:t>
            </a: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EB73B0EE-62F2-0326-4E77-02056A83E0C8}"/>
              </a:ext>
            </a:extLst>
          </p:cNvPr>
          <p:cNvGrpSpPr/>
          <p:nvPr/>
        </p:nvGrpSpPr>
        <p:grpSpPr>
          <a:xfrm>
            <a:off x="1028700" y="3082756"/>
            <a:ext cx="5892894" cy="6246235"/>
            <a:chOff x="0" y="0"/>
            <a:chExt cx="1635349" cy="173340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A2F988A-D86E-E7DF-025E-AA0C804590AA}"/>
                </a:ext>
              </a:extLst>
            </p:cNvPr>
            <p:cNvSpPr/>
            <p:nvPr/>
          </p:nvSpPr>
          <p:spPr>
            <a:xfrm>
              <a:off x="0" y="0"/>
              <a:ext cx="1635349" cy="1733406"/>
            </a:xfrm>
            <a:custGeom>
              <a:avLst/>
              <a:gdLst/>
              <a:ahLst/>
              <a:cxnLst/>
              <a:rect l="l" t="t" r="r" b="b"/>
              <a:pathLst>
                <a:path w="1635349" h="1733406">
                  <a:moveTo>
                    <a:pt x="0" y="0"/>
                  </a:moveTo>
                  <a:lnTo>
                    <a:pt x="1635349" y="0"/>
                  </a:lnTo>
                  <a:lnTo>
                    <a:pt x="1635349" y="1733406"/>
                  </a:lnTo>
                  <a:lnTo>
                    <a:pt x="0" y="1733406"/>
                  </a:lnTo>
                  <a:lnTo>
                    <a:pt x="0" y="0"/>
                  </a:lnTo>
                </a:path>
              </a:pathLst>
            </a:custGeom>
            <a:solidFill>
              <a:srgbClr val="A1D0D3"/>
            </a:solidFill>
          </p:spPr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2BBEE3FD-DFF1-7DD6-E60C-C4875E4A3A7C}"/>
                </a:ext>
              </a:extLst>
            </p:cNvPr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40"/>
                </a:lnSpc>
              </a:pPr>
              <a:endParaRPr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470440F1-691D-EFB8-71A1-EACD910825C7}"/>
              </a:ext>
            </a:extLst>
          </p:cNvPr>
          <p:cNvGrpSpPr>
            <a:grpSpLocks noChangeAspect="1"/>
          </p:cNvGrpSpPr>
          <p:nvPr/>
        </p:nvGrpSpPr>
        <p:grpSpPr>
          <a:xfrm>
            <a:off x="5128339" y="5499660"/>
            <a:ext cx="2819192" cy="4228787"/>
            <a:chOff x="0" y="0"/>
            <a:chExt cx="6350000" cy="952500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D27A7128-DACB-28AC-9A7E-47624174C6B8}"/>
                </a:ext>
              </a:extLst>
            </p:cNvPr>
            <p:cNvSpPr/>
            <p:nvPr/>
          </p:nvSpPr>
          <p:spPr>
            <a:xfrm rot="-5400000">
              <a:off x="-1587500" y="1587500"/>
              <a:ext cx="9525000" cy="6350000"/>
            </a:xfrm>
            <a:custGeom>
              <a:avLst/>
              <a:gdLst/>
              <a:ahLst/>
              <a:cxnLst/>
              <a:rect l="l" t="t" r="r" b="b"/>
              <a:pathLst>
                <a:path w="9525000" h="6350000">
                  <a:moveTo>
                    <a:pt x="482600" y="0"/>
                  </a:moveTo>
                  <a:lnTo>
                    <a:pt x="9042400" y="0"/>
                  </a:lnTo>
                  <a:cubicBezTo>
                    <a:pt x="9309100" y="0"/>
                    <a:pt x="9525000" y="215900"/>
                    <a:pt x="9525000" y="482600"/>
                  </a:cubicBezTo>
                  <a:lnTo>
                    <a:pt x="9525000" y="5867400"/>
                  </a:lnTo>
                  <a:cubicBezTo>
                    <a:pt x="9525000" y="6134100"/>
                    <a:pt x="9307830" y="6350000"/>
                    <a:pt x="9042400" y="6350000"/>
                  </a:cubicBezTo>
                  <a:lnTo>
                    <a:pt x="482600" y="6350000"/>
                  </a:lnTo>
                  <a:cubicBezTo>
                    <a:pt x="215900" y="6350000"/>
                    <a:pt x="0" y="6134100"/>
                    <a:pt x="0" y="5867400"/>
                  </a:cubicBezTo>
                  <a:lnTo>
                    <a:pt x="0" y="482600"/>
                  </a:lnTo>
                  <a:cubicBezTo>
                    <a:pt x="0" y="217170"/>
                    <a:pt x="215900" y="0"/>
                    <a:pt x="482600" y="0"/>
                  </a:cubicBezTo>
                  <a:close/>
                </a:path>
              </a:pathLst>
            </a:custGeom>
            <a:blipFill>
              <a:blip r:embed="rId4"/>
              <a:stretch>
                <a:fillRect l="-31" r="-31"/>
              </a:stretch>
            </a:blipFill>
          </p:spPr>
        </p:sp>
      </p:grpSp>
      <p:sp>
        <p:nvSpPr>
          <p:cNvPr id="15" name="TextBox 15">
            <a:extLst>
              <a:ext uri="{FF2B5EF4-FFF2-40B4-BE49-F238E27FC236}">
                <a16:creationId xmlns:a16="http://schemas.microsoft.com/office/drawing/2014/main" id="{3AF3F24A-1473-B9A6-110D-5242B3AE6BEA}"/>
              </a:ext>
            </a:extLst>
          </p:cNvPr>
          <p:cNvSpPr txBox="1"/>
          <p:nvPr/>
        </p:nvSpPr>
        <p:spPr>
          <a:xfrm>
            <a:off x="1461142" y="3137039"/>
            <a:ext cx="4618960" cy="4572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25"/>
              </a:lnSpc>
            </a:pPr>
            <a:r>
              <a:rPr lang="en-US" sz="3891" spc="38">
                <a:solidFill>
                  <a:srgbClr val="000000"/>
                </a:solidFill>
                <a:latin typeface="Open Sans Bold"/>
              </a:rPr>
              <a:t>KALDI BESPOKE </a:t>
            </a:r>
          </a:p>
          <a:p>
            <a:pPr>
              <a:lnSpc>
                <a:spcPts val="6225"/>
              </a:lnSpc>
            </a:pPr>
            <a:r>
              <a:rPr lang="en-US" sz="3891" spc="38">
                <a:solidFill>
                  <a:srgbClr val="000000"/>
                </a:solidFill>
                <a:latin typeface="Open Sans Bold"/>
              </a:rPr>
              <a:t>DIGIT MODEL</a:t>
            </a:r>
          </a:p>
          <a:p>
            <a:pPr>
              <a:lnSpc>
                <a:spcPts val="3644"/>
              </a:lnSpc>
            </a:pPr>
            <a:endParaRPr lang="en-US" sz="3891" spc="38">
              <a:solidFill>
                <a:srgbClr val="000000"/>
              </a:solidFill>
              <a:latin typeface="Open Sans Bold"/>
            </a:endParaRPr>
          </a:p>
          <a:p>
            <a:pPr>
              <a:lnSpc>
                <a:spcPts val="3644"/>
              </a:lnSpc>
            </a:pPr>
            <a:r>
              <a:rPr lang="en-US" sz="2277" spc="22">
                <a:solidFill>
                  <a:srgbClr val="000000"/>
                </a:solidFill>
                <a:latin typeface="Open Sans Bold"/>
              </a:rPr>
              <a:t>Training:</a:t>
            </a:r>
            <a:r>
              <a:rPr lang="en-US" sz="2277" spc="22">
                <a:solidFill>
                  <a:srgbClr val="000000"/>
                </a:solidFill>
                <a:latin typeface="Open Sans"/>
              </a:rPr>
              <a:t> </a:t>
            </a:r>
          </a:p>
          <a:p>
            <a:pPr>
              <a:lnSpc>
                <a:spcPts val="5162"/>
              </a:lnSpc>
            </a:pPr>
            <a:r>
              <a:rPr lang="en-US" sz="3226" spc="32">
                <a:solidFill>
                  <a:srgbClr val="000000"/>
                </a:solidFill>
                <a:latin typeface="Open Sans"/>
              </a:rPr>
              <a:t>40 hours of audio</a:t>
            </a:r>
          </a:p>
          <a:p>
            <a:pPr>
              <a:lnSpc>
                <a:spcPts val="2733"/>
              </a:lnSpc>
            </a:pPr>
            <a:endParaRPr lang="en-US" sz="3226" spc="32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3644"/>
              </a:lnSpc>
            </a:pPr>
            <a:r>
              <a:rPr lang="en-US" sz="2277" spc="22">
                <a:solidFill>
                  <a:srgbClr val="000000"/>
                </a:solidFill>
                <a:latin typeface="Open Sans Bold"/>
              </a:rPr>
              <a:t>Accuracy: </a:t>
            </a:r>
          </a:p>
          <a:p>
            <a:pPr>
              <a:lnSpc>
                <a:spcPts val="5162"/>
              </a:lnSpc>
            </a:pPr>
            <a:r>
              <a:rPr lang="en-US" sz="3226" spc="32">
                <a:solidFill>
                  <a:srgbClr val="000000"/>
                </a:solidFill>
                <a:latin typeface="Open Sans"/>
              </a:rPr>
              <a:t>1% WER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972427" y="-1014879"/>
            <a:ext cx="6737986" cy="5206626"/>
          </a:xfrm>
          <a:custGeom>
            <a:avLst/>
            <a:gdLst/>
            <a:ahLst/>
            <a:cxnLst/>
            <a:rect l="l" t="t" r="r" b="b"/>
            <a:pathLst>
              <a:path w="6737986" h="5206626">
                <a:moveTo>
                  <a:pt x="0" y="0"/>
                </a:moveTo>
                <a:lnTo>
                  <a:pt x="6737986" y="0"/>
                </a:lnTo>
                <a:lnTo>
                  <a:pt x="6737986" y="5206625"/>
                </a:lnTo>
                <a:lnTo>
                  <a:pt x="0" y="52066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962025"/>
            <a:ext cx="11609926" cy="945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40"/>
              </a:lnSpc>
            </a:pPr>
            <a:r>
              <a:rPr lang="en-US" sz="5800" spc="290">
                <a:solidFill>
                  <a:srgbClr val="A1D0D3"/>
                </a:solidFill>
                <a:latin typeface="Open Sans"/>
              </a:rPr>
              <a:t>ASR:</a:t>
            </a:r>
            <a:r>
              <a:rPr lang="en-US" sz="5800" spc="290">
                <a:solidFill>
                  <a:srgbClr val="A1D0D3"/>
                </a:solidFill>
                <a:latin typeface="Open Sans Bold"/>
              </a:rPr>
              <a:t> </a:t>
            </a:r>
            <a:r>
              <a:rPr lang="en-US" sz="5800" spc="290">
                <a:solidFill>
                  <a:srgbClr val="FFFFFF"/>
                </a:solidFill>
                <a:latin typeface="Open Sans Bold"/>
              </a:rPr>
              <a:t>MICRO MODELS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9144000" y="3082756"/>
            <a:ext cx="5892894" cy="6246235"/>
            <a:chOff x="0" y="0"/>
            <a:chExt cx="1635349" cy="17334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35349" cy="1733406"/>
            </a:xfrm>
            <a:custGeom>
              <a:avLst/>
              <a:gdLst/>
              <a:ahLst/>
              <a:cxnLst/>
              <a:rect l="l" t="t" r="r" b="b"/>
              <a:pathLst>
                <a:path w="1635349" h="1733406">
                  <a:moveTo>
                    <a:pt x="0" y="0"/>
                  </a:moveTo>
                  <a:lnTo>
                    <a:pt x="1635349" y="0"/>
                  </a:lnTo>
                  <a:lnTo>
                    <a:pt x="1635349" y="1733406"/>
                  </a:lnTo>
                  <a:lnTo>
                    <a:pt x="0" y="1733406"/>
                  </a:lnTo>
                  <a:lnTo>
                    <a:pt x="0" y="0"/>
                  </a:lnTo>
                </a:path>
              </a:pathLst>
            </a:custGeom>
            <a:solidFill>
              <a:srgbClr val="A1D0D3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40"/>
                </a:lnSpc>
              </a:pPr>
              <a:endParaRPr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3878214" y="5499660"/>
            <a:ext cx="2819192" cy="4228787"/>
            <a:chOff x="0" y="0"/>
            <a:chExt cx="6350000" cy="9525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4"/>
              <a:stretch>
                <a:fillRect l="-16616" t="-3949" r="-117415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9780967" y="3087321"/>
            <a:ext cx="4618960" cy="6028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25"/>
              </a:lnSpc>
            </a:pPr>
            <a:r>
              <a:rPr lang="en-US" sz="3891" spc="38">
                <a:solidFill>
                  <a:srgbClr val="000000"/>
                </a:solidFill>
                <a:latin typeface="Open Sans Bold"/>
              </a:rPr>
              <a:t>KALDI BESPOKE </a:t>
            </a:r>
          </a:p>
          <a:p>
            <a:pPr>
              <a:lnSpc>
                <a:spcPts val="6225"/>
              </a:lnSpc>
            </a:pPr>
            <a:r>
              <a:rPr lang="en-US" sz="3891" spc="38">
                <a:solidFill>
                  <a:srgbClr val="000000"/>
                </a:solidFill>
                <a:latin typeface="Open Sans Bold"/>
              </a:rPr>
              <a:t>DIGIT MODEL</a:t>
            </a:r>
          </a:p>
          <a:p>
            <a:pPr>
              <a:lnSpc>
                <a:spcPts val="3644"/>
              </a:lnSpc>
            </a:pPr>
            <a:endParaRPr lang="en-US" sz="3891" spc="38">
              <a:solidFill>
                <a:srgbClr val="000000"/>
              </a:solidFill>
              <a:latin typeface="Open Sans Bold"/>
            </a:endParaRPr>
          </a:p>
          <a:p>
            <a:pPr>
              <a:lnSpc>
                <a:spcPts val="3644"/>
              </a:lnSpc>
            </a:pPr>
            <a:r>
              <a:rPr lang="en-US" sz="2277" spc="22">
                <a:solidFill>
                  <a:srgbClr val="000000"/>
                </a:solidFill>
                <a:latin typeface="Open Sans Bold"/>
              </a:rPr>
              <a:t>Training:</a:t>
            </a:r>
            <a:r>
              <a:rPr lang="en-US" sz="2277" spc="22">
                <a:solidFill>
                  <a:srgbClr val="000000"/>
                </a:solidFill>
                <a:latin typeface="Open Sans"/>
              </a:rPr>
              <a:t> </a:t>
            </a:r>
          </a:p>
          <a:p>
            <a:pPr>
              <a:lnSpc>
                <a:spcPts val="5162"/>
              </a:lnSpc>
            </a:pPr>
            <a:r>
              <a:rPr lang="en-US" sz="3226" spc="32">
                <a:solidFill>
                  <a:srgbClr val="000000"/>
                </a:solidFill>
                <a:latin typeface="Open Sans"/>
              </a:rPr>
              <a:t>23 hours of audio</a:t>
            </a:r>
          </a:p>
          <a:p>
            <a:pPr>
              <a:lnSpc>
                <a:spcPts val="2733"/>
              </a:lnSpc>
            </a:pPr>
            <a:endParaRPr lang="en-US" sz="3226" spc="32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3644"/>
              </a:lnSpc>
            </a:pPr>
            <a:r>
              <a:rPr lang="en-US" sz="2277" spc="22">
                <a:solidFill>
                  <a:srgbClr val="000000"/>
                </a:solidFill>
                <a:latin typeface="Open Sans Bold"/>
              </a:rPr>
              <a:t>Accuracy: </a:t>
            </a:r>
          </a:p>
          <a:p>
            <a:pPr>
              <a:lnSpc>
                <a:spcPts val="5162"/>
              </a:lnSpc>
            </a:pPr>
            <a:r>
              <a:rPr lang="en-US" sz="3226" spc="32">
                <a:solidFill>
                  <a:srgbClr val="000000"/>
                </a:solidFill>
                <a:latin typeface="Open Sans"/>
              </a:rPr>
              <a:t>14% WER</a:t>
            </a:r>
          </a:p>
          <a:p>
            <a:pPr>
              <a:lnSpc>
                <a:spcPts val="2733"/>
              </a:lnSpc>
            </a:pPr>
            <a:endParaRPr lang="en-US" sz="3226" spc="32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3644"/>
              </a:lnSpc>
            </a:pPr>
            <a:r>
              <a:rPr lang="en-US" sz="2277" spc="22">
                <a:solidFill>
                  <a:srgbClr val="000000"/>
                </a:solidFill>
                <a:latin typeface="Open Sans Bold"/>
              </a:rPr>
              <a:t>Emergent Capability:</a:t>
            </a:r>
          </a:p>
          <a:p>
            <a:pPr>
              <a:lnSpc>
                <a:spcPts val="5162"/>
              </a:lnSpc>
            </a:pPr>
            <a:r>
              <a:rPr lang="en-US" sz="3226" spc="32">
                <a:solidFill>
                  <a:srgbClr val="000000"/>
                </a:solidFill>
                <a:latin typeface="Open Sans"/>
              </a:rPr>
              <a:t>Picks up Spanglish!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028700" y="3082756"/>
            <a:ext cx="5892894" cy="6246235"/>
            <a:chOff x="0" y="0"/>
            <a:chExt cx="1635349" cy="173340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35349" cy="1733406"/>
            </a:xfrm>
            <a:custGeom>
              <a:avLst/>
              <a:gdLst/>
              <a:ahLst/>
              <a:cxnLst/>
              <a:rect l="l" t="t" r="r" b="b"/>
              <a:pathLst>
                <a:path w="1635349" h="1733406">
                  <a:moveTo>
                    <a:pt x="0" y="0"/>
                  </a:moveTo>
                  <a:lnTo>
                    <a:pt x="1635349" y="0"/>
                  </a:lnTo>
                  <a:lnTo>
                    <a:pt x="1635349" y="1733406"/>
                  </a:lnTo>
                  <a:lnTo>
                    <a:pt x="0" y="1733406"/>
                  </a:lnTo>
                  <a:lnTo>
                    <a:pt x="0" y="0"/>
                  </a:lnTo>
                </a:path>
              </a:pathLst>
            </a:custGeom>
            <a:solidFill>
              <a:srgbClr val="A1D0D3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40"/>
                </a:lnSpc>
              </a:pPr>
              <a:endParaRPr/>
            </a:p>
          </p:txBody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5128339" y="5499660"/>
            <a:ext cx="2819192" cy="4228787"/>
            <a:chOff x="0" y="0"/>
            <a:chExt cx="6350000" cy="9525000"/>
          </a:xfrm>
        </p:grpSpPr>
        <p:sp>
          <p:nvSpPr>
            <p:cNvPr id="14" name="Freeform 14"/>
            <p:cNvSpPr/>
            <p:nvPr/>
          </p:nvSpPr>
          <p:spPr>
            <a:xfrm rot="-5400000">
              <a:off x="-1587500" y="1587500"/>
              <a:ext cx="9525000" cy="6350000"/>
            </a:xfrm>
            <a:custGeom>
              <a:avLst/>
              <a:gdLst/>
              <a:ahLst/>
              <a:cxnLst/>
              <a:rect l="l" t="t" r="r" b="b"/>
              <a:pathLst>
                <a:path w="9525000" h="6350000">
                  <a:moveTo>
                    <a:pt x="482600" y="0"/>
                  </a:moveTo>
                  <a:lnTo>
                    <a:pt x="9042400" y="0"/>
                  </a:lnTo>
                  <a:cubicBezTo>
                    <a:pt x="9309100" y="0"/>
                    <a:pt x="9525000" y="215900"/>
                    <a:pt x="9525000" y="482600"/>
                  </a:cubicBezTo>
                  <a:lnTo>
                    <a:pt x="9525000" y="5867400"/>
                  </a:lnTo>
                  <a:cubicBezTo>
                    <a:pt x="9525000" y="6134100"/>
                    <a:pt x="9307830" y="6350000"/>
                    <a:pt x="9042400" y="6350000"/>
                  </a:cubicBezTo>
                  <a:lnTo>
                    <a:pt x="482600" y="6350000"/>
                  </a:lnTo>
                  <a:cubicBezTo>
                    <a:pt x="215900" y="6350000"/>
                    <a:pt x="0" y="6134100"/>
                    <a:pt x="0" y="5867400"/>
                  </a:cubicBezTo>
                  <a:lnTo>
                    <a:pt x="0" y="482600"/>
                  </a:lnTo>
                  <a:cubicBezTo>
                    <a:pt x="0" y="217170"/>
                    <a:pt x="215900" y="0"/>
                    <a:pt x="482600" y="0"/>
                  </a:cubicBezTo>
                  <a:close/>
                </a:path>
              </a:pathLst>
            </a:custGeom>
            <a:blipFill>
              <a:blip r:embed="rId5"/>
              <a:stretch>
                <a:fillRect l="-31" r="-31"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1461142" y="3137039"/>
            <a:ext cx="4618960" cy="4572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25"/>
              </a:lnSpc>
            </a:pPr>
            <a:r>
              <a:rPr lang="en-US" sz="3891" spc="38">
                <a:solidFill>
                  <a:srgbClr val="000000"/>
                </a:solidFill>
                <a:latin typeface="Open Sans Bold"/>
              </a:rPr>
              <a:t>KALDI BESPOKE </a:t>
            </a:r>
          </a:p>
          <a:p>
            <a:pPr>
              <a:lnSpc>
                <a:spcPts val="6225"/>
              </a:lnSpc>
            </a:pPr>
            <a:r>
              <a:rPr lang="en-US" sz="3891" spc="38">
                <a:solidFill>
                  <a:srgbClr val="000000"/>
                </a:solidFill>
                <a:latin typeface="Open Sans Bold"/>
              </a:rPr>
              <a:t>DIGIT MODEL</a:t>
            </a:r>
          </a:p>
          <a:p>
            <a:pPr>
              <a:lnSpc>
                <a:spcPts val="3644"/>
              </a:lnSpc>
            </a:pPr>
            <a:endParaRPr lang="en-US" sz="3891" spc="38">
              <a:solidFill>
                <a:srgbClr val="000000"/>
              </a:solidFill>
              <a:latin typeface="Open Sans Bold"/>
            </a:endParaRPr>
          </a:p>
          <a:p>
            <a:pPr>
              <a:lnSpc>
                <a:spcPts val="3644"/>
              </a:lnSpc>
            </a:pPr>
            <a:r>
              <a:rPr lang="en-US" sz="2277" spc="22">
                <a:solidFill>
                  <a:srgbClr val="000000"/>
                </a:solidFill>
                <a:latin typeface="Open Sans Bold"/>
              </a:rPr>
              <a:t>Training:</a:t>
            </a:r>
            <a:r>
              <a:rPr lang="en-US" sz="2277" spc="22">
                <a:solidFill>
                  <a:srgbClr val="000000"/>
                </a:solidFill>
                <a:latin typeface="Open Sans"/>
              </a:rPr>
              <a:t> </a:t>
            </a:r>
          </a:p>
          <a:p>
            <a:pPr>
              <a:lnSpc>
                <a:spcPts val="5162"/>
              </a:lnSpc>
            </a:pPr>
            <a:r>
              <a:rPr lang="en-US" sz="3226" spc="32">
                <a:solidFill>
                  <a:srgbClr val="000000"/>
                </a:solidFill>
                <a:latin typeface="Open Sans"/>
              </a:rPr>
              <a:t>40 hours of audio</a:t>
            </a:r>
          </a:p>
          <a:p>
            <a:pPr>
              <a:lnSpc>
                <a:spcPts val="2733"/>
              </a:lnSpc>
            </a:pPr>
            <a:endParaRPr lang="en-US" sz="3226" spc="32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3644"/>
              </a:lnSpc>
            </a:pPr>
            <a:r>
              <a:rPr lang="en-US" sz="2277" spc="22">
                <a:solidFill>
                  <a:srgbClr val="000000"/>
                </a:solidFill>
                <a:latin typeface="Open Sans Bold"/>
              </a:rPr>
              <a:t>Accuracy: </a:t>
            </a:r>
          </a:p>
          <a:p>
            <a:pPr>
              <a:lnSpc>
                <a:spcPts val="5162"/>
              </a:lnSpc>
            </a:pPr>
            <a:r>
              <a:rPr lang="en-US" sz="3226" spc="32">
                <a:solidFill>
                  <a:srgbClr val="000000"/>
                </a:solidFill>
                <a:latin typeface="Open Sans"/>
              </a:rPr>
              <a:t>1% WER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520916" y="3352267"/>
            <a:ext cx="11738384" cy="6668869"/>
          </a:xfrm>
          <a:custGeom>
            <a:avLst/>
            <a:gdLst/>
            <a:ahLst/>
            <a:cxnLst/>
            <a:rect l="l" t="t" r="r" b="b"/>
            <a:pathLst>
              <a:path w="11738384" h="6668869">
                <a:moveTo>
                  <a:pt x="0" y="0"/>
                </a:moveTo>
                <a:lnTo>
                  <a:pt x="11738384" y="0"/>
                </a:lnTo>
                <a:lnTo>
                  <a:pt x="11738384" y="6668869"/>
                </a:lnTo>
                <a:lnTo>
                  <a:pt x="0" y="66688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028700" y="3352267"/>
            <a:ext cx="10169214" cy="666886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Freeform 4"/>
          <p:cNvSpPr/>
          <p:nvPr/>
        </p:nvSpPr>
        <p:spPr>
          <a:xfrm>
            <a:off x="11972427" y="-1014879"/>
            <a:ext cx="6737986" cy="5206626"/>
          </a:xfrm>
          <a:custGeom>
            <a:avLst/>
            <a:gdLst/>
            <a:ahLst/>
            <a:cxnLst/>
            <a:rect l="l" t="t" r="r" b="b"/>
            <a:pathLst>
              <a:path w="6737986" h="5206626">
                <a:moveTo>
                  <a:pt x="0" y="0"/>
                </a:moveTo>
                <a:lnTo>
                  <a:pt x="6737986" y="0"/>
                </a:lnTo>
                <a:lnTo>
                  <a:pt x="6737986" y="5206625"/>
                </a:lnTo>
                <a:lnTo>
                  <a:pt x="0" y="52066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572839" y="1039158"/>
            <a:ext cx="11609926" cy="104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50"/>
              </a:lnSpc>
            </a:pPr>
            <a:r>
              <a:rPr lang="en-US" sz="6500" spc="325">
                <a:solidFill>
                  <a:srgbClr val="FFFFFF"/>
                </a:solidFill>
                <a:latin typeface="Open Sans Bold"/>
              </a:rPr>
              <a:t>THE RAILS TEAM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72839" y="2185845"/>
            <a:ext cx="9817269" cy="4495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40"/>
              </a:lnSpc>
              <a:spcBef>
                <a:spcPct val="0"/>
              </a:spcBef>
            </a:pPr>
            <a:r>
              <a:rPr lang="en-US" sz="2400" spc="24" dirty="0">
                <a:solidFill>
                  <a:srgbClr val="A1D0D3"/>
                </a:solidFill>
                <a:latin typeface="Open Sans"/>
              </a:rPr>
              <a:t>RESEARCH ON AI IN LINGUISTICS AND SYSTEMS (RAILS)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72839" y="3687279"/>
            <a:ext cx="9817269" cy="5855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>
              <a:lnSpc>
                <a:spcPts val="5189"/>
              </a:lnSpc>
              <a:buFont typeface="Arial"/>
              <a:buChar char="•"/>
            </a:pPr>
            <a:r>
              <a:rPr lang="en-US" sz="2999" spc="194">
                <a:solidFill>
                  <a:srgbClr val="000000"/>
                </a:solidFill>
                <a:latin typeface="Open Sans"/>
              </a:rPr>
              <a:t>Large language models</a:t>
            </a:r>
          </a:p>
          <a:p>
            <a:pPr marL="647698" lvl="1" indent="-323849">
              <a:lnSpc>
                <a:spcPts val="5189"/>
              </a:lnSpc>
              <a:buFont typeface="Arial"/>
              <a:buChar char="•"/>
            </a:pPr>
            <a:r>
              <a:rPr lang="en-US" sz="2999" spc="194">
                <a:solidFill>
                  <a:srgbClr val="000000"/>
                </a:solidFill>
                <a:latin typeface="Open Sans"/>
              </a:rPr>
              <a:t>Natural language understanding</a:t>
            </a:r>
          </a:p>
          <a:p>
            <a:pPr marL="647698" lvl="1" indent="-323849">
              <a:lnSpc>
                <a:spcPts val="5189"/>
              </a:lnSpc>
              <a:buFont typeface="Arial"/>
              <a:buChar char="•"/>
            </a:pPr>
            <a:r>
              <a:rPr lang="en-US" sz="2999" spc="194">
                <a:solidFill>
                  <a:srgbClr val="000000"/>
                </a:solidFill>
                <a:latin typeface="Open Sans"/>
              </a:rPr>
              <a:t>Natural language processing</a:t>
            </a:r>
          </a:p>
          <a:p>
            <a:pPr marL="647698" lvl="1" indent="-323849">
              <a:lnSpc>
                <a:spcPts val="5189"/>
              </a:lnSpc>
              <a:buFont typeface="Arial"/>
              <a:buChar char="•"/>
            </a:pPr>
            <a:r>
              <a:rPr lang="en-US" sz="2999" spc="194">
                <a:solidFill>
                  <a:srgbClr val="000000"/>
                </a:solidFill>
                <a:latin typeface="Open Sans"/>
              </a:rPr>
              <a:t>Risk scoring</a:t>
            </a:r>
          </a:p>
          <a:p>
            <a:pPr marL="647698" lvl="1" indent="-323849">
              <a:lnSpc>
                <a:spcPts val="5189"/>
              </a:lnSpc>
              <a:buFont typeface="Arial"/>
              <a:buChar char="•"/>
            </a:pPr>
            <a:r>
              <a:rPr lang="en-US" sz="2999" spc="194">
                <a:solidFill>
                  <a:srgbClr val="000000"/>
                </a:solidFill>
                <a:latin typeface="Open Sans"/>
              </a:rPr>
              <a:t>Speech Analytics</a:t>
            </a:r>
          </a:p>
          <a:p>
            <a:pPr marL="647698" lvl="1" indent="-323849">
              <a:lnSpc>
                <a:spcPts val="5189"/>
              </a:lnSpc>
              <a:buFont typeface="Arial"/>
              <a:buChar char="•"/>
            </a:pPr>
            <a:r>
              <a:rPr lang="en-US" sz="2999" spc="194">
                <a:solidFill>
                  <a:srgbClr val="000000"/>
                </a:solidFill>
                <a:latin typeface="Open Sans"/>
              </a:rPr>
              <a:t>Intent determination</a:t>
            </a:r>
          </a:p>
          <a:p>
            <a:pPr marL="647698" lvl="1" indent="-323849">
              <a:lnSpc>
                <a:spcPts val="5189"/>
              </a:lnSpc>
              <a:buFont typeface="Arial"/>
              <a:buChar char="•"/>
            </a:pPr>
            <a:r>
              <a:rPr lang="en-US" sz="2999" spc="194">
                <a:solidFill>
                  <a:srgbClr val="000000"/>
                </a:solidFill>
                <a:latin typeface="Open Sans"/>
              </a:rPr>
              <a:t>Acoustic biometric analysis</a:t>
            </a:r>
          </a:p>
          <a:p>
            <a:pPr marL="647698" lvl="1" indent="-323849">
              <a:lnSpc>
                <a:spcPts val="5189"/>
              </a:lnSpc>
              <a:buFont typeface="Arial"/>
              <a:buChar char="•"/>
            </a:pPr>
            <a:r>
              <a:rPr lang="en-US" sz="2999" spc="194">
                <a:solidFill>
                  <a:srgbClr val="000000"/>
                </a:solidFill>
                <a:latin typeface="Open Sans"/>
              </a:rPr>
              <a:t>Outlier detection algorithms</a:t>
            </a:r>
          </a:p>
          <a:p>
            <a:pPr marL="647698" lvl="1" indent="-323849">
              <a:lnSpc>
                <a:spcPts val="5189"/>
              </a:lnSpc>
              <a:buFont typeface="Arial"/>
              <a:buChar char="•"/>
            </a:pPr>
            <a:r>
              <a:rPr lang="en-US" sz="2999" spc="194">
                <a:solidFill>
                  <a:srgbClr val="000000"/>
                </a:solidFill>
                <a:latin typeface="Open Sans"/>
              </a:rPr>
              <a:t>Insight generation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100666" y="-105871"/>
            <a:ext cx="15439874" cy="10339910"/>
          </a:xfrm>
          <a:custGeom>
            <a:avLst/>
            <a:gdLst/>
            <a:ahLst/>
            <a:cxnLst/>
            <a:rect l="l" t="t" r="r" b="b"/>
            <a:pathLst>
              <a:path w="15439874" h="10339910">
                <a:moveTo>
                  <a:pt x="0" y="0"/>
                </a:moveTo>
                <a:lnTo>
                  <a:pt x="15439873" y="0"/>
                </a:lnTo>
                <a:lnTo>
                  <a:pt x="15439873" y="10339910"/>
                </a:lnTo>
                <a:lnTo>
                  <a:pt x="0" y="103399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105" b="-193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528334" y="5935239"/>
            <a:ext cx="5950388" cy="1726786"/>
            <a:chOff x="0" y="-28575"/>
            <a:chExt cx="7933851" cy="2302381"/>
          </a:xfrm>
        </p:grpSpPr>
        <p:sp>
          <p:nvSpPr>
            <p:cNvPr id="4" name="TextBox 4"/>
            <p:cNvSpPr txBox="1"/>
            <p:nvPr/>
          </p:nvSpPr>
          <p:spPr>
            <a:xfrm>
              <a:off x="195041" y="1250449"/>
              <a:ext cx="7738810" cy="10233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50"/>
                </a:lnSpc>
              </a:pPr>
              <a:r>
                <a:rPr lang="en-US" sz="4300" u="sng" spc="43" dirty="0" err="1">
                  <a:solidFill>
                    <a:srgbClr val="FFFFFF"/>
                  </a:solidFill>
                  <a:latin typeface="Open Sans"/>
                </a:rPr>
                <a:t>vgurbani@vailsys.com</a:t>
              </a:r>
              <a:endParaRPr lang="en-US" sz="4300" u="sng" spc="43" dirty="0">
                <a:solidFill>
                  <a:srgbClr val="FFFFFF"/>
                </a:solidFill>
                <a:latin typeface="Open San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7738809" cy="10403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250"/>
                </a:lnSpc>
              </a:pPr>
              <a:r>
                <a:rPr lang="en-US" sz="5000" spc="325">
                  <a:solidFill>
                    <a:srgbClr val="A1D0D3"/>
                  </a:solidFill>
                  <a:latin typeface="Open Sans"/>
                </a:rPr>
                <a:t>GET IN TOUCH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1747756" y="2577630"/>
            <a:ext cx="5511544" cy="2328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93"/>
              </a:lnSpc>
            </a:pPr>
            <a:r>
              <a:rPr lang="en-US" sz="7149" spc="357">
                <a:solidFill>
                  <a:srgbClr val="FFFFFF"/>
                </a:solidFill>
                <a:latin typeface="Open Sans Bold"/>
              </a:rPr>
              <a:t>VISIT US IN BOOTH 500</a:t>
            </a:r>
          </a:p>
        </p:txBody>
      </p:sp>
      <p:sp>
        <p:nvSpPr>
          <p:cNvPr id="7" name="Freeform 7"/>
          <p:cNvSpPr/>
          <p:nvPr/>
        </p:nvSpPr>
        <p:spPr>
          <a:xfrm>
            <a:off x="-1496294" y="-105871"/>
            <a:ext cx="13244050" cy="10234039"/>
          </a:xfrm>
          <a:custGeom>
            <a:avLst/>
            <a:gdLst/>
            <a:ahLst/>
            <a:cxnLst/>
            <a:rect l="l" t="t" r="r" b="b"/>
            <a:pathLst>
              <a:path w="13244050" h="10234039">
                <a:moveTo>
                  <a:pt x="0" y="0"/>
                </a:moveTo>
                <a:lnTo>
                  <a:pt x="13244050" y="0"/>
                </a:lnTo>
                <a:lnTo>
                  <a:pt x="13244050" y="10234039"/>
                </a:lnTo>
                <a:lnTo>
                  <a:pt x="0" y="102340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207</Words>
  <Application>Microsoft Macintosh PowerPoint</Application>
  <PresentationFormat>Custom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Open Sans Bold</vt:lpstr>
      <vt:lpstr>Open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September 2023_FreeClimb from Vail_ VOICE23_Keynote_Final</dc:title>
  <cp:lastModifiedBy>nicolette@n7momentum.com</cp:lastModifiedBy>
  <cp:revision>3</cp:revision>
  <dcterms:created xsi:type="dcterms:W3CDTF">2006-08-16T00:00:00Z</dcterms:created>
  <dcterms:modified xsi:type="dcterms:W3CDTF">2023-09-02T23:09:26Z</dcterms:modified>
  <dc:identifier>DAFtJgI5-SA</dc:identifier>
</cp:coreProperties>
</file>