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2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868" r:id="rId2"/>
    <p:sldMasterId id="2147483962" r:id="rId3"/>
  </p:sldMasterIdLst>
  <p:notesMasterIdLst>
    <p:notesMasterId r:id="rId13"/>
  </p:notesMasterIdLst>
  <p:handoutMasterIdLst>
    <p:handoutMasterId r:id="rId14"/>
  </p:handoutMasterIdLst>
  <p:sldIdLst>
    <p:sldId id="433" r:id="rId4"/>
    <p:sldId id="2147478165" r:id="rId5"/>
    <p:sldId id="2147478176" r:id="rId6"/>
    <p:sldId id="2147478171" r:id="rId7"/>
    <p:sldId id="2147478175" r:id="rId8"/>
    <p:sldId id="2147478162" r:id="rId9"/>
    <p:sldId id="2147478177" r:id="rId10"/>
    <p:sldId id="2147478173" r:id="rId11"/>
    <p:sldId id="565" r:id="rId12"/>
  </p:sldIdLst>
  <p:sldSz cx="12192000" cy="6858000"/>
  <p:notesSz cx="6858000" cy="9144000"/>
  <p:embeddedFontLst>
    <p:embeddedFont>
      <p:font typeface="Amazon Ember" panose="020B0604020202020204" charset="0"/>
      <p:regular r:id="rId15"/>
      <p:bold r:id="rId16"/>
      <p:italic r:id="rId17"/>
      <p:boldItalic r:id="rId18"/>
    </p:embeddedFont>
    <p:embeddedFont>
      <p:font typeface="Amazon Ember Display" panose="020B0604020202020204" charset="0"/>
      <p:regular r:id="rId19"/>
      <p:bold r:id="rId20"/>
      <p:italic r:id="rId21"/>
      <p:boldItalic r:id="rId22"/>
    </p:embeddedFont>
    <p:embeddedFont>
      <p:font typeface="Amazon Ember Heavy" panose="020B0604020202020204" charset="0"/>
      <p:bold r:id="rId23"/>
      <p:italic r:id="rId24"/>
      <p:boldItalic r:id="rId25"/>
    </p:embeddedFont>
    <p:embeddedFont>
      <p:font typeface="Amazon Ember Light" panose="020B0604020202020204" charset="0"/>
      <p:regular r:id="rId26"/>
      <p:italic r:id="rId27"/>
    </p:embeddedFont>
    <p:embeddedFont>
      <p:font typeface="Amazon Ember Mono" panose="020B0604020202020204" charset="0"/>
      <p:regular r:id="rId28"/>
      <p:bold r:id="rId29"/>
      <p:italic r:id="rId30"/>
      <p:boldItalic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Lucida Console" panose="020B0609040504020204" pitchFamily="49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29BC573D-7060-40E9-BBF4-558E0963C4FD}">
          <p14:sldIdLst>
            <p14:sldId id="433"/>
            <p14:sldId id="2147478165"/>
            <p14:sldId id="2147478176"/>
            <p14:sldId id="2147478171"/>
            <p14:sldId id="2147478175"/>
            <p14:sldId id="2147478162"/>
            <p14:sldId id="2147478177"/>
            <p14:sldId id="2147478173"/>
            <p14:sldId id="5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FFAD97"/>
    <a:srgbClr val="9FFCEA"/>
    <a:srgbClr val="7CE8F4"/>
    <a:srgbClr val="FFD7BC"/>
    <a:srgbClr val="191919"/>
    <a:srgbClr val="000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 autoAdjust="0"/>
    <p:restoredTop sz="73057" autoAdjust="0"/>
  </p:normalViewPr>
  <p:slideViewPr>
    <p:cSldViewPr snapToGrid="0">
      <p:cViewPr varScale="1">
        <p:scale>
          <a:sx n="116" d="100"/>
          <a:sy n="116" d="100"/>
        </p:scale>
        <p:origin x="41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0B3F9-42E9-426B-B3D2-D6012D749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C71F7584-9745-40DA-BD49-9A41A97B2D2E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9253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457200"/>
            <a:ext cx="5981700" cy="33647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197679"/>
            <a:ext cx="6000750" cy="43288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A3D89E5F-BEEF-42A1-A57B-E5A736D51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-1063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63550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47713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73138" indent="-117475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4056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264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9EF041-DF81-4FCC-B90F-1FD65213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User opens the skill and requests to contact support</a:t>
            </a:r>
          </a:p>
          <a:p>
            <a:pPr marL="228600" indent="-228600">
              <a:buAutoNum type="arabicParenR"/>
            </a:pPr>
            <a:r>
              <a:rPr lang="en-US" dirty="0"/>
              <a:t>Amazon Alexa starts a call to a phone number configured in the </a:t>
            </a:r>
            <a:r>
              <a:rPr lang="en-US" dirty="0" err="1"/>
              <a:t>ChimeSDK</a:t>
            </a:r>
            <a:r>
              <a:rPr lang="en-US" dirty="0"/>
              <a:t> PSTN Audio </a:t>
            </a:r>
            <a:r>
              <a:rPr lang="en-US" dirty="0" err="1"/>
              <a:t>Servcie</a:t>
            </a:r>
            <a:r>
              <a:rPr lang="en-US" dirty="0"/>
              <a:t> using the Alexa communications API on behalf of the user, and inside the skill. </a:t>
            </a:r>
          </a:p>
          <a:p>
            <a:pPr marL="228600" indent="-228600">
              <a:buAutoNum type="arabicParenR"/>
            </a:pPr>
            <a:r>
              <a:rPr lang="en-US" dirty="0"/>
              <a:t>The SIP Media application applies the configured rules in the </a:t>
            </a:r>
          </a:p>
        </p:txBody>
      </p:sp>
    </p:spTree>
    <p:extLst>
      <p:ext uri="{BB962C8B-B14F-4D97-AF65-F5344CB8AC3E}">
        <p14:creationId xmlns:p14="http://schemas.microsoft.com/office/powerpoint/2010/main" val="367881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6CD48B4-4CE1-A55C-7B83-0DA8916CE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9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6CD48B4-4CE1-A55C-7B83-0DA8916CE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3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9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B1615CC-0545-3455-10A8-76E95B79F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6CD48B4-4CE1-A55C-7B83-0DA8916CE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6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9EF041-DF81-4FCC-B90F-1FD65213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User opens the skill and requests to contact support</a:t>
            </a:r>
          </a:p>
          <a:p>
            <a:pPr marL="228600" indent="-228600">
              <a:buAutoNum type="arabicParenR"/>
            </a:pPr>
            <a:r>
              <a:rPr lang="en-US" dirty="0"/>
              <a:t>Amazon Alexa starts a call to a phone number configured in the </a:t>
            </a:r>
            <a:r>
              <a:rPr lang="en-US" dirty="0" err="1"/>
              <a:t>ChimeSDK</a:t>
            </a:r>
            <a:r>
              <a:rPr lang="en-US" dirty="0"/>
              <a:t> PSTN Audio </a:t>
            </a:r>
            <a:r>
              <a:rPr lang="en-US" dirty="0" err="1"/>
              <a:t>Servcie</a:t>
            </a:r>
            <a:r>
              <a:rPr lang="en-US" dirty="0"/>
              <a:t> using the Alexa communications API on behalf of the user, and inside the skill. </a:t>
            </a:r>
          </a:p>
          <a:p>
            <a:pPr marL="228600" indent="-228600">
              <a:buAutoNum type="arabicParenR"/>
            </a:pPr>
            <a:r>
              <a:rPr lang="en-US" dirty="0"/>
              <a:t>The SIP Media application applies its configured SIP rules and triggers the lambda function</a:t>
            </a:r>
          </a:p>
          <a:p>
            <a:pPr marL="228600" indent="-228600">
              <a:buAutoNum type="arabicParenR"/>
            </a:pPr>
            <a:r>
              <a:rPr lang="en-US" dirty="0"/>
              <a:t>The lambda function returns a welcome message and forwards the call to Amazon connect</a:t>
            </a:r>
          </a:p>
          <a:p>
            <a:pPr marL="228600" indent="-228600">
              <a:buAutoNum type="arabicParenR"/>
            </a:pPr>
            <a:r>
              <a:rPr lang="en-US" dirty="0"/>
              <a:t>In Amazon connect, an agent answers the call</a:t>
            </a:r>
          </a:p>
          <a:p>
            <a:pPr marL="228600" indent="-228600">
              <a:buAutoNum type="arabicParenR"/>
            </a:pPr>
            <a:r>
              <a:rPr lang="en-US" dirty="0"/>
              <a:t>We played an audio to simulate the agent response</a:t>
            </a:r>
          </a:p>
          <a:p>
            <a:pPr marL="228600" indent="-228600">
              <a:buAutoNum type="arabicParenR"/>
            </a:pPr>
            <a:r>
              <a:rPr lang="en-US" dirty="0"/>
              <a:t>The user finishes the call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0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DF96F8-C56B-C247-B675-D1FF04C66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" b="1434"/>
          <a:stretch/>
        </p:blipFill>
        <p:spPr>
          <a:xfrm>
            <a:off x="0" y="0"/>
            <a:ext cx="12198096" cy="6861429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4D7701C-3FF2-7F4C-ABF6-317898C84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52B71-2E2E-BA2E-0FD1-0A85B1D5FAC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4AE2F5-CB7D-856E-C2E1-B603D6441F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1AEF2-74DD-0BD6-671B-846A3FE196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98E50ED-20AE-5380-B32A-52EB08E024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8E62891-A93C-D7CC-67E5-D2602036E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6685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 userDrawn="1">
          <p15:clr>
            <a:srgbClr val="FBAE40"/>
          </p15:clr>
        </p15:guide>
        <p15:guide id="3" orient="horz" pos="2736" userDrawn="1">
          <p15:clr>
            <a:srgbClr val="FBAE40"/>
          </p15:clr>
        </p15:guide>
        <p15:guide id="4" orient="horz" pos="1272" userDrawn="1">
          <p15:clr>
            <a:srgbClr val="FBAE40"/>
          </p15:clr>
        </p15:guide>
        <p15:guide id="5" orient="horz" pos="17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3F45C4-CCAC-44AC-84F3-CF299C35E0D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C3D642B-BB71-E755-BB26-DA36827B2A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009416-E578-2836-4774-01C11ABF5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05D566-82D3-933E-E63A-A29024D096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3F1FA96-5D46-2591-1156-4DCD503F70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B5F57B5-3F94-DA69-F496-CC320E27B1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405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5E2373-63C9-4A17-88F7-106C89A1E693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B6B624C-5EE2-0BA6-AF36-A50D1D7AF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3413D3-C95E-3B43-1076-BEA315AB4C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07E6EE-0156-0BB8-3333-A145284A2F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31FF7D-0AE7-FEBB-2574-2492D8D51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4F53E2C-C23F-3E4D-0A18-0F609C8CD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5047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03726-C126-428C-B263-0C2BE7B9F23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1E599E3-02AD-DC8C-0984-91F2474C7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605A0-A8CE-08D7-C8B2-D87667B4E9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2F6E5C-AD14-1C26-0C0F-A10B0EA8C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7A83B43-F514-C23E-EEFC-AC9683474A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F25EF2-0AE7-F100-3B8E-EBBE5A15B4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42082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85C1B9-3FCD-4CC4-8B6E-CB51BF4C14F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41676E6-F856-5088-674E-1ED645C8B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F2A02-6B6F-BAC0-B4D0-2D843F8250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B159B12-F603-6E21-B40E-567A230B1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6213C6D-4A5D-CF18-CD36-8638D8920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BB92271-3D44-A8D0-A7D3-E9B73D1470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7904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9C217-B7F4-49A0-B87E-31FD2DD5C3A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79112EB-D001-31E2-A385-36CDC35F9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B88D84-2F6D-58F5-D7F3-06907EC026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DE9DB0-1A30-44AE-4AEB-569DD13990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6777EF0-7C70-D264-0712-0B2CC2B656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2A2AA10-11AB-3E2F-00D0-15CB987E7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702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  <a:lvl5pPr marL="0" indent="0">
              <a:spcAft>
                <a:spcPts val="3000"/>
              </a:spcAft>
              <a:buNone/>
              <a:defRPr sz="2400"/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C4F1F-9009-D7F9-3BCB-3463232DBE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-3574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8539BE-9F74-4507-AB3B-4C0EBECE801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58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E270A-8FB2-DAD7-6752-778AC6223C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0E183-8B7A-471C-8667-B9BEECFE8E8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30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B2550-3A84-3E73-4D39-C4431B7E2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90638-7FC0-41F4-8E83-D638602256A7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5809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5E2373-63C9-4A17-88F7-106C89A1E693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B6B624C-5EE2-0BA6-AF36-A50D1D7AF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3413D3-C95E-3B43-1076-BEA315AB4C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07E6EE-0156-0BB8-3333-A145284A2F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31FF7D-0AE7-FEBB-2574-2492D8D51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4F53E2C-C23F-3E4D-0A18-0F609C8CD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8577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02105-7C1A-D96D-5A16-E28992D28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AE34F-1D59-4656-9107-54EE9515CB7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B346B5-3227-B821-10DE-C77CC5205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474765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480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723CC-000F-F739-238A-DCEBE1F34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A7CAE-C7B8-4F8E-9C35-5B6643D45AD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175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4" cy="686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BF4C4-5E79-3B19-99F4-46258BC17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D6EF3-2092-47AA-B987-26A756DDF4FD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775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4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E0A0B-3232-9AC4-4B60-2F8B74928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57696-F6B2-4DDB-844A-87D1A59FFFB5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182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D6419-4F7A-C3D9-D584-3DC5A6C55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CE1F1-D166-4924-AB6F-3A1997FFD26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0577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E98E3-991D-69A8-9D0C-EB6A94B80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81FB90-7FB3-4C60-A899-F0ABC44ECC1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967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D3133-FDF9-8545-5600-83B6EB9DD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95343-8B40-4A54-A620-A5B804A4893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579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2875E-531A-4307-732A-B74088E08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D21B-0BB0-4289-B343-2DEDA6B54BBD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955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540C6-7505-2484-077E-520FE569B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B6898A-3348-4D44-BF18-1BF99B25DA1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333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41CE-F868-0A0A-9A47-528AD24142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E1249-D8B0-45F5-81B3-1284D73D3A4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41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03726-C126-428C-B263-0C2BE7B9F23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1E599E3-02AD-DC8C-0984-91F2474C7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605A0-A8CE-08D7-C8B2-D87667B4E9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2F6E5C-AD14-1C26-0C0F-A10B0EA8C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7A83B43-F514-C23E-EEFC-AC9683474A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F25EF2-0AE7-F100-3B8E-EBBE5A15B4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9885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8087" cy="686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CB00F-026D-157F-E031-08A7A47F2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25745-8889-4F0F-8211-68B6BEFA0AA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07191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406E-49D4-4042-B360-7083D5E4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49830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E2B-5658-4ECD-9AB5-497E1D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BB3C-A513-466E-B53F-E5E578126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9C1A1-91E5-46D2-97FB-94E48C63B9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34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3DDF9C-7004-4F4E-8707-3F8553760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7034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4229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270F7-2BCA-4119-8F34-BD17AB29E1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248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5334000" cy="10858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4038599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B2582F-3FE9-42AC-8572-5C27E1A8E5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(or paste) to insert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4125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CB0EC-BB93-4417-89BD-8704180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85C1B9-3FCD-4CC4-8B6E-CB51BF4C14F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41676E6-F856-5088-674E-1ED645C8B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F2A02-6B6F-BAC0-B4D0-2D843F8250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B159B12-F603-6E21-B40E-567A230B1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6213C6D-4A5D-CF18-CD36-8638D8920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BB92271-3D44-A8D0-A7D3-E9B73D1470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9182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5D547-F845-48C9-979D-DD2269BB9C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 and images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FED918-02AD-4AE8-80A2-5FBE2CA7C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31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A07340D-F35E-44B1-83E7-553D9B9F4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45099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E39C743-124E-4ED1-8147-16B673DA194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9568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1AFFF-5B96-4371-BCA2-F0CE04ECF7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ur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Four-column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471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74719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83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984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70CBA4-9A7C-4AA6-80BD-DA7E39D56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4960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8FFD55-A15C-40BB-919A-289EBCA6F2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496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D3C1B-0D24-4BCA-810C-31D050008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643E-9D53-435F-9BF5-216545CC1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8F45C-51B3-4A66-AF8A-1A15D12571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14501"/>
            <a:ext cx="5372101" cy="44957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D460-44A4-4368-BEE3-4B57384F2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1714501"/>
            <a:ext cx="5372100" cy="4495798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CB9B7-F1A6-4E7E-9A44-4A1BF91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DE8161-89FB-4C0E-91DC-BB077E8FD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8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A55C8-9EB1-43B1-BF66-2D7F31D1B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24431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40419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70A126-58BA-41AC-92D7-A31F9CFA52FC}"/>
              </a:ext>
            </a:extLst>
          </p:cNvPr>
          <p:cNvSpPr/>
          <p:nvPr userDrawn="1"/>
        </p:nvSpPr>
        <p:spPr>
          <a:xfrm>
            <a:off x="0" y="1682496"/>
            <a:ext cx="12192000" cy="4242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9EF5C-832F-4F15-B95C-60157E7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D7037-6014-41C7-AAA4-041F7B6E5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5248274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598"/>
            <a:ext cx="5248276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778C9A-1C98-4EC3-A992-895A3DF0E6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Two-column, subtitle, bullets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919E-8A8C-4C90-854E-20FDD2FCCD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5248274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600"/>
            <a:ext cx="5248276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E16D6-76D0-4B95-931F-9F32F34A8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9C217-B7F4-49A0-B87E-31FD2DD5C3A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79112EB-D001-31E2-A385-36CDC35F9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B88D84-2F6D-58F5-D7F3-06907EC026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DE9DB0-1A30-44AE-4AEB-569DD13990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6777EF0-7C70-D264-0712-0B2CC2B656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2A2AA10-11AB-3E2F-00D0-15CB987E7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562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ECE-DA96-4373-B8B2-4E847C5A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900504"/>
          </a:xfrm>
        </p:spPr>
        <p:txBody>
          <a:bodyPr anchor="b" anchorCtr="0"/>
          <a:lstStyle>
            <a:lvl1pPr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4496832"/>
            <a:ext cx="8067261" cy="31393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0A0F065-DA19-4B02-B238-CFA9C89CB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6" y="1981200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EFC34B7-722A-436B-9E34-41B9A285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5350" y="3274218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24043-8010-EBB6-22C5-A38D24A97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C3292-5CD0-4452-987C-2914C56280B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100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D1C33-A475-6327-A996-2EFA388AF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8096" cy="6865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88538-2E06-408C-BA8C-E37191E66DCA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638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E379F-12C5-7A5C-1611-41C03A7944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48569-9D9B-4C83-83B3-9BD947695B7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894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4DAC1-56C3-D5F9-4EF7-5B75A36A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98204-4201-49FC-9690-F80ED9EAF482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2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30C39-F7EF-C412-B360-9697410D8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AD300-99F4-491D-8B26-D9246F49344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538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249AE-E5ED-8BAD-6F16-B03132ACD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46EC5-4EBF-7A5A-02CA-365792200B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8048D-4EA4-465B-94DA-FDF4E8945291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042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0A827-8022-417E-EB28-60E63C7D4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92395-3BFF-B6ED-AF34-DEE33F74C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9363-FE8C-4462-A157-FD678A2983F5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988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7084-C292-40B3-5532-BADF8A63EA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D50011-A0EC-253B-8BB3-AF9323DB7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F3B17-7100-45DB-8792-9ACEEEAD2BC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325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F5BB1-F3F5-1A37-00A0-5AC635EF8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732D7-E71F-73A9-5D03-956755C27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CBE5D-6D10-47F1-84C4-059E9C89129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888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  <a:lvl5pPr marL="0" indent="0">
              <a:spcAft>
                <a:spcPts val="3000"/>
              </a:spcAft>
              <a:buNone/>
              <a:defRPr sz="2400"/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9CCD3-783E-5763-1BF1-D6D580F6C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765E4-CFEF-568D-521A-73226BABE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C6E22-E1C4-4D52-90F0-257D7E259CF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22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E5AF7-C90B-83E3-DE31-C548F5A18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212E9-5C5D-C4C5-0BF8-67E735C10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29AFE-D668-45DE-9EC2-DAE12259A31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262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E1F25-3DF9-FBD3-3C57-9A17473C0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5D04E-F66A-6066-5167-969A6B6EC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A77F5-CBEE-4756-BD40-75DE040464F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415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77284-676C-CE9A-D699-AB947A6B0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F22CE-14EB-773A-E103-66C83BC3EA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C36B2-98BB-426D-A6E0-C55E44D17BAA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811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412F5-6B7A-D6E2-DF9E-F32327BB9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ABAA83-12D5-A54C-5706-596396FEE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B5BF0-AF79-41A5-A384-6E698E08DC1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2253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here;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51AD4-FDAE-4E07-B685-874180F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BE49C-423E-451A-A0D2-7D73F253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820-803B-4C55-BA9E-AE3223753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56" y="3226552"/>
            <a:ext cx="6823869" cy="750238"/>
          </a:xfrm>
        </p:spPr>
        <p:txBody>
          <a:bodyPr/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9A66-7F1A-495E-B008-D2DB34B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7951E-E6AB-4553-9142-A91D5BC58C21}"/>
              </a:ext>
            </a:extLst>
          </p:cNvPr>
          <p:cNvSpPr txBox="1"/>
          <p:nvPr userDrawn="1"/>
        </p:nvSpPr>
        <p:spPr>
          <a:xfrm>
            <a:off x="609599" y="2428875"/>
            <a:ext cx="6867525" cy="95566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Q&amp;A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FF82B-B4E0-4C97-87F3-C1C0B8837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73436"/>
            <a:ext cx="7823200" cy="1311128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US" dirty="0"/>
              <a:t>Video or demo divider: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28384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300D94-E16B-4268-9D8D-053D71D5D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100FBD5-D226-4B79-8009-A3AA42458F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4864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D0BE8-3DF9-42ED-B529-6742E64DF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34999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4383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A51E-0F08-4B7B-9A9F-00CF3AA3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35531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0C8A-CCAE-4B98-91F0-838AA4F55C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25611"/>
            <a:ext cx="5372101" cy="44846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EECF-7227-4AD4-BC6B-F6715716A8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0" y="1714501"/>
            <a:ext cx="5372100" cy="4484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5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4BCCE33-F4D5-4055-96B8-80530F285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A04C3-CEFD-B391-5C17-2393D906E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505CE7-B008-4E93-BF2B-728D190BB5B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99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1E8CB70-3EA3-4B35-9348-8C92B0A51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F6E37-96C5-57FF-26A0-FC5148906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2BB754-8D4B-4093-B812-66C9E706255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992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1D9C3FE-1EAA-440B-8394-1D4860D82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A757E-D8D2-F00C-658E-F5F662ABB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B86060-55F7-4C10-ACB1-DE474CEB698F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697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AF26AC4-50D8-4E75-9D46-8705091A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FFD0D-2DC0-1EE4-BDFD-487032631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60634A-4BAA-490B-A8BD-1178248AB10C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8454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792E299-C719-406B-8120-52775343A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45E26-EA51-E112-50A8-9B55474AA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BA3CD-2E13-46EC-AA5A-3016CA6BF00E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711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FC86ED-A6EA-4BCC-BCE9-2BE6FD18F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938C3-3618-BDC8-E65D-56862F92A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9166770-3A15-EF5B-5418-E3F240D8A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C12B6F-D7FA-BAFA-4BAD-E818B5F9DF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83386B-132B-B4DD-0F37-C6CF96B69A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BE91121-89A2-2182-F56D-12BCACF1A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C00F4-C25F-F959-D9E1-E1E3CD6DB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54081-9C23-449F-84BB-A3E6D4A0D2A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83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BEF7E35-C5C8-4F92-A5BD-8B1804CC4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13998-AB79-8EE1-EA4C-0BD2BD229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DC210FC-8935-F93F-8F45-9398BD87C7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EC726D9-B12A-797C-F07F-CC0F70A40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302B95B-4954-E88E-17FC-856589445F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AF50E7D-FBE0-C20C-882F-C3FBA23E10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D5350-10DA-4803-D098-50199DC4F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F79B12-BFFD-4A47-9850-B63490CC2FA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03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1907BA-CA4A-4F40-9218-FDE4F6DAC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CBEC4-568F-B29A-2D95-719AF8F2C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30CF86F-E386-1B72-2183-C64C6AFEA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9347DDF-0EAC-4304-9EA9-91AF7A13E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941D624-F6E4-9B5F-571B-4EE65D3E4A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09AB017-3F57-0A13-F6F7-14F5353793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89CA5-0579-9902-5B91-5CAC1E9930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92F863-9E7C-45CB-8EC4-2BA65D80C2E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682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BB4EF04-9949-4DFA-B25F-40418B8B4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7D374-7649-3949-2559-62CBAFB1E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D55B3F6-132B-A219-4B1B-ACB7E5E68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ED3D02-804E-DFDE-CC92-B597FCC262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A8C3087-A348-9941-6EE9-F79E599E2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48BCE0-0B41-472D-3A59-3841C7286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3C76A-92B1-4061-B98D-A637F59BE6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2A92D8-F42E-4079-8C91-ECBB573B729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5206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DF5353-6833-42A2-8308-5B883D327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7A183-AA2F-3AAC-80C8-B6B57DBA3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E6AF676-014D-1B60-AC4F-9015C933F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6B1C9B4-279C-FD6C-EFDA-75841C733F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2F1A5A0-13B2-7B9E-0E42-D2949AD3C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E8B75EA-F554-F7F8-F5CE-DB6F20590E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E260D-D028-99E5-5E96-452F6DC1F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16EB4-014C-48E5-B1FB-AA592B7386D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345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DE89BA-FF49-493F-9D48-2822C0B5C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A28AD-413C-3139-4889-ED77E618F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8A2728F-5C53-FF5F-63A7-EE5F380C28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84E6D40-E6F1-092A-BE7B-6D9FB8EC0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817646F-9BAF-91AE-AFD7-7167271CC4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F8924DC-753B-F94A-3FD9-0101F68C59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AF121-B850-7465-9EE2-530B7DB58F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8EEA2-BF4E-474E-A0F3-90C2AD68A5E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231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2F2A84-A322-437A-82BC-A4B4DAC7B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D89C87-20C6-3297-9911-E5FE91BBE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94A3904-D45F-2F89-FA46-886258ECD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E78BB1E-548F-9B11-E771-AA0C77857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EBB2EE3-413B-F050-9B6F-669E228E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1B24C31-6E4D-8EBF-A1F7-31324BB7E7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E440B-8F47-F086-1FF1-FB7C825A7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C51E9C-E9E5-4E28-B2DB-CA585656422E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091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E565E4A-FB03-47E3-BCB1-972BF5C3B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C7F6A-CF54-577A-07A4-1E9D4672F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096" cy="6865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F1AEE74-675B-72F2-999C-65F2649A8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417953-B77C-6417-76E7-D6E1A8E43E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92D0089-38A2-708D-3E60-05519B4401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F247F87-6B66-D38D-41B1-4132CC78B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88DC3-67E4-D75B-830D-2A24E8A65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112FAB-D17A-48D1-AED3-A8DD90AD7B2B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78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09FAE0-A7E6-4C2B-9869-28C190444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BE8C4-6114-A044-05D5-6D3222008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EB73ED3-D7A0-BB69-2AAA-1048CC08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251AC90-5785-9E72-3F5A-E5576E12D5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D9AD41B-A8B4-1D9B-CAA6-72962EA70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4733709-A44E-A058-D885-14143CF0D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A2D62-A81A-0A94-0F45-2C284E84D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063AE-15FC-4B3F-B2CF-F32C465A7B5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36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33D-5535-4C9A-8FE3-B37ABA63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3D77A-024C-472F-B312-4E06A5BA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718982"/>
            <a:ext cx="10972800" cy="44913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4DAD-D906-4444-864A-7CED33CE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2CA4B-F100-498A-9F95-D1048E98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14399"/>
            <a:ext cx="285750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42DEB-18AA-41C3-A034-B81C20069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914399"/>
            <a:ext cx="7962900" cy="52959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1474-147C-4D4E-B55D-24F747B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4731D4-24B7-407D-A119-09109E0E0D80}"/>
              </a:ext>
            </a:extLst>
          </p:cNvPr>
          <p:cNvSpPr txBox="1"/>
          <p:nvPr userDrawn="1"/>
        </p:nvSpPr>
        <p:spPr>
          <a:xfrm>
            <a:off x="3486150" y="2512370"/>
            <a:ext cx="7353300" cy="187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000" dirty="0">
                <a:latin typeface="+mj-lt"/>
              </a:rPr>
              <a:t>Do not use layouts after this slide.</a:t>
            </a:r>
            <a:br>
              <a:rPr lang="en-US" sz="6000" dirty="0">
                <a:latin typeface="+mj-lt"/>
              </a:rPr>
            </a:br>
            <a:r>
              <a:rPr lang="en-US" sz="2000" dirty="0">
                <a:latin typeface="+mj-lt"/>
              </a:rPr>
              <a:t>They are not part of the official template.</a:t>
            </a:r>
            <a:endParaRPr lang="en-US" sz="6000" dirty="0">
              <a:latin typeface="+mj-lt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2E1D490C-0B7A-44B5-A2CC-975048311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A91D7-A142-41A9-9775-90FA8A0EC8F4}"/>
              </a:ext>
            </a:extLst>
          </p:cNvPr>
          <p:cNvSpPr/>
          <p:nvPr userDrawn="1"/>
        </p:nvSpPr>
        <p:spPr>
          <a:xfrm>
            <a:off x="380999" y="6337300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252AA-410C-4410-AE45-9D483892FCD8}"/>
              </a:ext>
            </a:extLst>
          </p:cNvPr>
          <p:cNvSpPr/>
          <p:nvPr userDrawn="1"/>
        </p:nvSpPr>
        <p:spPr>
          <a:xfrm>
            <a:off x="380999" y="163722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Bulleted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One-level bulleted list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68CA-DFD8-4178-93CB-63891AAE42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132" y="1737360"/>
            <a:ext cx="10962268" cy="4537617"/>
          </a:xfrm>
        </p:spPr>
        <p:txBody>
          <a:bodyPr/>
          <a:lstStyle>
            <a:lvl1pPr>
              <a:spcAft>
                <a:spcPts val="2400"/>
              </a:spcAft>
              <a:defRPr sz="2800"/>
            </a:lvl1pPr>
          </a:lstStyle>
          <a:p>
            <a:pPr lvl="0"/>
            <a:r>
              <a:rPr lang="en-US" dirty="0"/>
              <a:t>Enter bulleted text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83E44-2CE4-DC44-B7BA-6C20D280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7C37-5A95-DF4C-91A3-D5050B5F8F26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9C668-CB2D-1042-8E1A-8951CCA3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271BB-7B54-704A-B046-1E0BA39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469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F57C-ED86-4E8B-BF12-180DFC478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092325"/>
            <a:ext cx="8067261" cy="1628775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483E63-88C7-499E-932F-5F5978567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206875"/>
            <a:ext cx="6915150" cy="3429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1AAA84-DC66-4AD5-AF44-C034537979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547325"/>
            <a:ext cx="6915150" cy="34290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19920D0-9924-42E3-B231-ACA928A278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606" y="2092325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7BE4712-7CA9-40CC-88F3-512952E44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271" y="3351937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13E55D-95E7-6F4C-9F01-44AA886D4DD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201F34C-F14B-CE41-A972-0675A263602C}" type="datetime1">
              <a:rPr lang="en-US" smtClean="0"/>
              <a:t>8/25/2023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C0B40AD-D211-664F-A4A6-0B3EAEFE0D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403F94D-2D38-5D4F-ACA3-3ABC5564A5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3B785B-9456-D24E-8D7F-AB8380999A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6DA7FC-4A9C-9D47-8480-311609F9DFCD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2023,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982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752">
          <p15:clr>
            <a:srgbClr val="FBAE40"/>
          </p15:clr>
        </p15:guide>
        <p15:guide id="2" orient="horz" pos="13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C4F1F-9009-D7F9-3BCB-3463232DBE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-3574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8539BE-9F74-4507-AB3B-4C0EBECE801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64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+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282B30-6A38-FD49-90BA-B0F355F40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63" r="16244"/>
          <a:stretch/>
        </p:blipFill>
        <p:spPr>
          <a:xfrm>
            <a:off x="1" y="0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25" y="2625603"/>
            <a:ext cx="10363200" cy="1240140"/>
          </a:xfrm>
        </p:spPr>
        <p:txBody>
          <a:bodyPr anchor="ctr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C2E74A-1C76-BA45-B688-EBC1722762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3960284"/>
            <a:ext cx="6849533" cy="65256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609576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DE56E-F6B8-0543-817A-DCBF61298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19" y="6275882"/>
            <a:ext cx="591151" cy="353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A16C5-0127-F443-821D-7AC0F088CDAC}"/>
              </a:ext>
            </a:extLst>
          </p:cNvPr>
          <p:cNvSpPr txBox="1"/>
          <p:nvPr userDrawn="1"/>
        </p:nvSpPr>
        <p:spPr>
          <a:xfrm>
            <a:off x="650533" y="6403251"/>
            <a:ext cx="5929575" cy="143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2023, Amazon Web Services, Inc. or its Affiliates. All rights reserved. Amazon Confidential and Trademark</a:t>
            </a:r>
          </a:p>
        </p:txBody>
      </p:sp>
    </p:spTree>
    <p:extLst>
      <p:ext uri="{BB962C8B-B14F-4D97-AF65-F5344CB8AC3E}">
        <p14:creationId xmlns:p14="http://schemas.microsoft.com/office/powerpoint/2010/main" val="12166518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5299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- Color set 1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3193D-DA6B-098C-9885-206F7745A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88952" cy="6863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88766-D546-4AE2-8DD5-211B4D698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8911" y="3621643"/>
            <a:ext cx="1981201" cy="36933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911" y="3990975"/>
            <a:ext cx="1981201" cy="127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3621643"/>
            <a:ext cx="1981201" cy="36933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699" y="3990975"/>
            <a:ext cx="1981201" cy="1270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4B491-619F-403A-8310-1D29C8690797}"/>
              </a:ext>
            </a:extLst>
          </p:cNvPr>
          <p:cNvSpPr txBox="1"/>
          <p:nvPr userDrawn="1"/>
        </p:nvSpPr>
        <p:spPr>
          <a:xfrm>
            <a:off x="504476" y="6389813"/>
            <a:ext cx="19880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69AD1207-FAFC-7443-B31E-99D1255B843A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371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64A653-96D4-4779-B17D-C9429C87C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ltGray">
          <a:xfrm>
            <a:off x="3174" y="1786"/>
            <a:ext cx="12188826" cy="6856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10F091-03C9-4C8B-99E2-E6D7C03A8D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9ADCB45-CDD6-4A48-882D-5B8BF9CC4E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286250"/>
            <a:ext cx="4800600" cy="409575"/>
          </a:xfrm>
        </p:spPr>
        <p:txBody>
          <a:bodyPr lIns="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48667D5-E2E7-4331-B1ED-AE39B4769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699550"/>
            <a:ext cx="4800600" cy="634450"/>
          </a:xfrm>
        </p:spPr>
        <p:txBody>
          <a:bodyPr lIns="0"/>
          <a:lstStyle>
            <a:lvl1pPr marL="0" indent="0">
              <a:spcAft>
                <a:spcPts val="30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31FB8-584C-B74A-BDA6-6F1BC30CBBBF}"/>
              </a:ext>
            </a:extLst>
          </p:cNvPr>
          <p:cNvSpPr txBox="1"/>
          <p:nvPr userDrawn="1"/>
        </p:nvSpPr>
        <p:spPr>
          <a:xfrm>
            <a:off x="609600" y="6319963"/>
            <a:ext cx="2454198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© 2022, Amazon Web Services, Inc. or its affiliates. All rights reserved. </a:t>
            </a:r>
          </a:p>
          <a:p>
            <a:pPr algn="l"/>
            <a:r>
              <a:rPr lang="en-US" sz="500" dirty="0">
                <a:solidFill>
                  <a:schemeClr val="bg1"/>
                </a:solidFill>
                <a:latin typeface="+mj-lt"/>
              </a:rPr>
              <a:t>AMAZON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2314FC-E553-3A4E-A95E-79CA11004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028275"/>
            <a:ext cx="6467475" cy="723900"/>
          </a:xfrm>
        </p:spPr>
        <p:txBody>
          <a:bodyPr anchor="t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Type title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8C178-4062-064F-A787-24CFD45ECE78}"/>
              </a:ext>
            </a:extLst>
          </p:cNvPr>
          <p:cNvSpPr txBox="1"/>
          <p:nvPr userDrawn="1"/>
        </p:nvSpPr>
        <p:spPr>
          <a:xfrm>
            <a:off x="609600" y="1589693"/>
            <a:ext cx="4767385" cy="550920"/>
          </a:xfrm>
          <a:prstGeom prst="rect">
            <a:avLst/>
          </a:prstGeom>
          <a:noFill/>
        </p:spPr>
        <p:txBody>
          <a:bodyPr wrap="square" lIns="0" tIns="0" rIns="0" bIns="256032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900" spc="160" baseline="0" dirty="0"/>
              <a:t>AWS PARTNER NETWORK</a:t>
            </a:r>
          </a:p>
        </p:txBody>
      </p:sp>
    </p:spTree>
    <p:extLst>
      <p:ext uri="{BB962C8B-B14F-4D97-AF65-F5344CB8AC3E}">
        <p14:creationId xmlns:p14="http://schemas.microsoft.com/office/powerpoint/2010/main" val="165958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Version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AC8A2-CA70-4049-B014-BB9F426BC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ltGray">
          <a:xfrm>
            <a:off x="8267" y="1715"/>
            <a:ext cx="12188952" cy="6856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46515-1E2C-8048-9A21-A6275CED2E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2F3E8-1253-4748-A4CA-00B845807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377440"/>
            <a:ext cx="6556513" cy="1625599"/>
          </a:xfrm>
        </p:spPr>
        <p:txBody>
          <a:bodyPr anchor="t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Type section name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43356-783F-E545-8939-76C71C3D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6C0D-4EDF-2148-B7B9-F7EDFDED1295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1A212-2529-804C-B7A6-9B2BA419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47947-B017-0044-83FA-22F75CBD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4FDB0-944A-464F-BA69-0747E261EFEE}"/>
              </a:ext>
            </a:extLst>
          </p:cNvPr>
          <p:cNvSpPr txBox="1"/>
          <p:nvPr userDrawn="1"/>
        </p:nvSpPr>
        <p:spPr>
          <a:xfrm>
            <a:off x="4754126" y="6319963"/>
            <a:ext cx="26837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bg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353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  <p15:guide id="2" orient="horz" pos="1248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33AB-9594-4983-B9F9-6E0A6C44C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9B46-A384-45C4-A7BA-8F3730F4945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039935"/>
            <a:ext cx="5157788" cy="4149728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C7A7E-2A85-4B33-B617-143D10EBF1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39935"/>
            <a:ext cx="5410200" cy="4149726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26799-E40A-FF40-825F-B57C58C06D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691B6F-F768-704A-BA11-1EBB83F62573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C241C-33BD-E54E-86D9-17347A8531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BD263-9859-D042-9025-9D6F3D7D50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821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41CD-EE1A-4E63-BBDD-173E2812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 with subtitles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FC72-9096-4F5D-9BDB-96DE57732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37360"/>
            <a:ext cx="5157787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14836-1EB0-499D-8015-98B7CCC303E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2039935"/>
            <a:ext cx="5157787" cy="4149727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7F387-CD61-4FDE-AE0D-E17DE70D3B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7360"/>
            <a:ext cx="54102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0F8A2-BBFC-4205-BF9B-0CA000B7190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039935"/>
            <a:ext cx="5410200" cy="4149726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2B6AE-2CBC-E74A-875C-1CA2669116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091E14-B518-3F49-B0F8-363272165384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945F3-9493-464F-A898-EC7B2B583B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B7A11-19A5-E94B-B640-BCDB7CC765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5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E45CD9-67F8-4A52-86F7-18140657C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D41CD-EE1A-4E63-BBDD-173E2812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subtitles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FC72-9096-4F5D-9BDB-96DE57732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73736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7F387-CD61-4FDE-AE0D-E17DE70D3B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173736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17463-352F-4D83-A9E1-0F789F9626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F3CD244-8B44-44A6-A623-84365E91E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173736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B7E0003-F180-4528-9992-B9342F92AF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BCD43-CC6C-BD48-850A-97871DDE182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8FB1966-4D5F-3645-96BA-7D06972AAF73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AA311-9441-AF47-820B-20551D79A0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8457D-BA7E-5F4D-BB3A-F2D68C6B824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4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lumn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E45CD9-67F8-4A52-86F7-18140657C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D41CD-EE1A-4E63-BBDD-173E2812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subtitles and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FC72-9096-4F5D-9BDB-96DE57732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7F387-CD61-4FDE-AE0D-E17DE70D3B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17463-352F-4D83-A9E1-0F789F9626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2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F3CD244-8B44-44A6-A623-84365E91E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B7E0003-F180-4528-9992-B9342F92AF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D93192-90AB-4F6B-972B-7D3EDD5EEE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88872" y="1553369"/>
            <a:ext cx="1701800" cy="1481931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75470EF-D171-4656-995E-5D5261A357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35373" y="1553369"/>
            <a:ext cx="1701800" cy="1481931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E507B6-F3CC-4078-B9B6-713DBB58E8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81872" y="1553369"/>
            <a:ext cx="1701800" cy="1481931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50F7F-E551-BD4E-8F8C-4D07A3FDF15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265BE74-62E6-1847-9F2C-D6BBB71E6920}" type="datetime1">
              <a:rPr lang="en-US" smtClean="0"/>
              <a:t>8/25/2023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135DA2F-A517-FC4B-A629-4C413F27788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F1E5D-EEF6-9840-9346-15C8E1C2ED3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7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orient="horz" pos="2448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E45CD9-67F8-4A52-86F7-18140657C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D41CD-EE1A-4E63-BBDD-173E2812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Four-column layout with subtitles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FC72-9096-4F5D-9BDB-96DE57732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37360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7F387-CD61-4FDE-AE0D-E17DE70D3B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1333" y="1737360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17463-352F-4D83-A9E1-0F789F9626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1333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F3CD244-8B44-44A6-A623-84365E91E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37360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B7E0003-F180-4528-9992-B9342F92AF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8FBD2BF-3C8E-4153-80EE-99905AF06D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4799" y="1737360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6FFAA7-B9C7-461E-8BB9-81670232C4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4799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C594-91AE-9240-91EA-CA5BF58CD6A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AA1DA1F-7132-A84D-86CD-1C78C51D2BD1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0080C-BCE8-3B4E-B845-65C0FC8F46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0D853-887F-7148-B2E5-F4E32D3B9A8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E270A-8FB2-DAD7-6752-778AC6223C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0E183-8B7A-471C-8667-B9BEECFE8E8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9163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8C02-99C2-4973-992D-372DDC9A41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6" cy="6096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8CA07-7BEF-4BEF-94A4-00AF846D55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3900" y="1737360"/>
            <a:ext cx="5767388" cy="4471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89DDC-548A-473A-955E-E02E644757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2039936"/>
            <a:ext cx="4787900" cy="4170363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342364-8DB0-4967-9568-214F05FA950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1737360"/>
            <a:ext cx="47879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55E14-1ECD-3C43-A4AB-B018A4FA80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B5CA0A-0168-8841-8DA0-D579A429E16F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D3023-D761-1D49-8868-127FDD1AE3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11C71-DFB6-494D-B894-C2C879661A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ed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1165FC-2AD2-4A91-AD2E-3C69AF646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icon to add a full-bleed </a:t>
            </a:r>
            <a:br>
              <a:rPr lang="en-US" dirty="0"/>
            </a:br>
            <a:r>
              <a:rPr lang="en-US" dirty="0"/>
              <a:t>(all the way to the edges) photo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3B8588A4-1C8B-BB4C-B3AD-C313DB9597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87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Bulleted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One-level bulleted list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68CA-DFD8-4178-93CB-63891AAE42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132" y="1737360"/>
            <a:ext cx="10962268" cy="4537617"/>
          </a:xfrm>
        </p:spPr>
        <p:txBody>
          <a:bodyPr/>
          <a:lstStyle>
            <a:lvl1pPr>
              <a:spcAft>
                <a:spcPts val="2400"/>
              </a:spcAft>
              <a:defRPr sz="2800"/>
            </a:lvl1pPr>
          </a:lstStyle>
          <a:p>
            <a:pPr lvl="0"/>
            <a:r>
              <a:rPr lang="en-US" dirty="0"/>
              <a:t>Enter bulleted text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83E44-2CE4-DC44-B7BA-6C20D280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7C37-5A95-DF4C-91A3-D5050B5F8F26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9C668-CB2D-1042-8E1A-8951CCA3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271BB-7B54-704A-B046-1E0BA39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046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BulletedList plus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One-level bulleted list layout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83E44-2CE4-DC44-B7BA-6C20D280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7C37-5A95-DF4C-91A3-D5050B5F8F26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9C668-CB2D-1042-8E1A-8951CCA3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271BB-7B54-704A-B046-1E0BA39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5E4EF5F-104D-FF44-8F1E-1E7139302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6846" y="1748882"/>
            <a:ext cx="3024628" cy="419709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E776D4-710A-734F-B16A-1CD8EA37AD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132" y="1737360"/>
            <a:ext cx="7691846" cy="4424449"/>
          </a:xfrm>
        </p:spPr>
        <p:txBody>
          <a:bodyPr/>
          <a:lstStyle>
            <a:lvl1pPr>
              <a:spcAft>
                <a:spcPts val="2400"/>
              </a:spcAft>
              <a:buClr>
                <a:schemeClr val="bg1"/>
              </a:buClr>
              <a:defRPr sz="2800"/>
            </a:lvl1pPr>
          </a:lstStyle>
          <a:p>
            <a:pPr lvl="0"/>
            <a:r>
              <a:rPr lang="en-US" dirty="0"/>
              <a:t>Enter bulleted text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B03E3F9-2BD8-1045-A891-1DD3E8E79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0046" y="2084324"/>
            <a:ext cx="2788786" cy="2245629"/>
          </a:xfrm>
        </p:spPr>
        <p:txBody>
          <a:bodyPr lIns="0" tIns="182880"/>
          <a:lstStyle>
            <a:lvl1pPr marL="137160" marR="0" indent="-13716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</a:p>
          <a:p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</a:p>
          <a:p>
            <a:r>
              <a:rPr lang="en-US" dirty="0" err="1"/>
              <a:t>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endParaRPr lang="en-US" dirty="0"/>
          </a:p>
          <a:p>
            <a:r>
              <a:rPr lang="en-US" dirty="0" err="1"/>
              <a:t>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dsfhio</a:t>
            </a:r>
            <a:r>
              <a:rPr lang="en-US" dirty="0"/>
              <a:t> </a:t>
            </a:r>
            <a:r>
              <a:rPr lang="en-US" dirty="0" err="1"/>
              <a:t>djvkl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1699A65-A3CD-3442-9DA9-BECB30B68DE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70046" y="1869440"/>
            <a:ext cx="2788786" cy="474663"/>
          </a:xfrm>
        </p:spPr>
        <p:txBody>
          <a:bodyPr lIns="0" anchor="t"/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25593762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F57C-ED86-4E8B-BF12-180DFC478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092325"/>
            <a:ext cx="8067261" cy="1628775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483E63-88C7-499E-932F-5F5978567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206875"/>
            <a:ext cx="6915150" cy="3429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1AAA84-DC66-4AD5-AF44-C034537979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547325"/>
            <a:ext cx="6915150" cy="342900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19920D0-9924-42E3-B231-ACA928A278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606" y="2092325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7BE4712-7CA9-40CC-88F3-512952E44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271" y="3351937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13E55D-95E7-6F4C-9F01-44AA886D4DD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201F34C-F14B-CE41-A972-0675A263602C}" type="datetime1">
              <a:rPr lang="en-US" smtClean="0"/>
              <a:t>8/25/2023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C0B40AD-D211-664F-A4A6-0B3EAEFE0D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403F94D-2D38-5D4F-ACA3-3ABC5564A5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3B785B-9456-D24E-8D7F-AB8380999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6DA7FC-4A9C-9D47-8480-311609F9DFCD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640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752">
          <p15:clr>
            <a:srgbClr val="FBAE40"/>
          </p15:clr>
        </p15:guide>
        <p15:guide id="2" orient="horz" pos="132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B48D5BB6-F376-4EF5-B26A-7BD40A9295A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" y="2019300"/>
            <a:ext cx="10972800" cy="419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chart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18E43-0CC5-3041-9B25-70BBBF9A51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AA062AF-7818-924D-BE46-3A0986C81753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FAC7F-AC6F-0B43-9441-512F81EC2E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B88B0-CC7A-2843-92C3-ECA97DCA8E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0779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CD77E91-3EA1-4891-9DC3-6A99F34655B7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09600" y="2019300"/>
            <a:ext cx="10972800" cy="419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the icon to add a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table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9642E-5B17-D543-A4AC-A08B3CA4E4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C0C5558-3E1D-F14A-AD2E-059970B73A65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DBEF-081B-9C41-B3AF-DD6EC615D5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3067-21A9-B741-A2BF-9F242D93DE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22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EC49-C5AD-465E-872A-6F48DA7C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F90C7-A261-564B-84E8-039B550BB43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7C6FF15D-838F-2F45-BB16-7D08B54415A9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3EF66-6599-F745-ABFD-52DD1E34B7C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A69F0-CDAA-A140-A527-935A2C4789A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28CEDA-6FE4-CE47-9356-F4923C83255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30456" y="2148840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A5C370E2-25F2-EF4C-A298-A22AC13A72C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24456" y="2148840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0886D71A-657D-4545-AA31-C525BE705E4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18456" y="2148840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646A5A60-4113-F14B-9D65-A8F123B3115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12456" y="2148840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D6C5A643-1C56-2144-A892-CFFF3876D3EA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28947" y="3858768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BD1D8AB7-B916-FB45-9E54-2FF46C42E75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22947" y="3858768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AF24B9AB-4308-2644-B3BB-33FAD4D6F19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16947" y="3858768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4B3A9872-61A3-E540-A093-3D2CA1A5FE3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110947" y="3858768"/>
            <a:ext cx="2056990" cy="126067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142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orient="horz" pos="2352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erLogoWall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EC49-C5AD-465E-872A-6F48DA7C0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2EDFD-3A5A-B943-8C4C-11E5691342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BF1394-1B7F-BA43-87DB-8A7E05DFABDC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23EB8-15B6-5A48-B357-4CFC40420D9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7B0E6-22C2-A94E-9CB5-A82FFC29C1A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2CBC3B4F-6704-E94E-B3F4-86221A865C5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30456" y="2148840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EEDEBBD5-7EC2-A844-A3FD-76B116FC691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24456" y="2148840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CE1EB165-9681-D447-999B-06FA5B79FD3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18456" y="2148840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4E483193-7891-3646-A991-18509369C96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12456" y="2148840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68AAE80F-8EF2-BA43-A40E-3DCB297FF62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28947" y="3858768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0A592176-3E84-DB4E-902E-49A21B0A6F2B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22947" y="3858768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9360FB76-1266-6F4D-B3C2-F3BFC28193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16947" y="3858768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3C71DA29-DC2F-AB47-8998-01EC1B9D02DC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110947" y="3858768"/>
            <a:ext cx="2056990" cy="12606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05B982-9FD1-E14D-A849-82C471F2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45EA651-EDCA-1543-B3CD-F861F2E292FC}"/>
              </a:ext>
            </a:extLst>
          </p:cNvPr>
          <p:cNvSpPr txBox="1">
            <a:spLocks/>
          </p:cNvSpPr>
          <p:nvPr userDrawn="1"/>
        </p:nvSpPr>
        <p:spPr>
          <a:xfrm>
            <a:off x="609600" y="330200"/>
            <a:ext cx="10972800" cy="241300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 optional Document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5630F7-BFFE-3B40-A221-ADB4DB8BFB2C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2158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orient="horz" pos="2352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68CA-DFD8-4178-93CB-63891AAE42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019300"/>
            <a:ext cx="10972800" cy="41910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Type here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1ABE1-DFD1-BA43-8888-3F83A9C520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91977C-4B0E-4748-9823-1A4F508BBB28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E2C6-FD2D-6C42-8ADC-D7ABE39C07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52855-A88A-C84A-B616-146B5A6AA6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2BB9A-80CF-D043-1B06-560104A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9C7E30-E145-4969-93D4-840D4759FBDA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2C1B5B-0819-CF65-53E0-3361B448F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76617B-E0DC-4722-074F-BFD8E0B326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F27C11A-61FC-53B9-FBF8-94931A509A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C75720-0EB1-A73E-F15B-E3DF78BF18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8446502-F7B4-5571-31E4-0CC789CC4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1639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B2550-3A84-3E73-4D39-C4431B7E2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90638-7FC0-41F4-8E83-D638602256A7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184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Only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7C39-17F2-48C2-B98B-BE3F1CA16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F403A-2971-8B43-A118-EF37D6A799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ECAD26-6C01-3742-9E2C-9C754FDEA0B8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FDC83-7B85-3942-8D51-372976BD29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66A86-A8A4-174C-B76A-184110FED0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2545F-5881-704E-83B6-BCE0EF83D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EA17C54-30C9-E848-8CEF-8DE30464F3F3}"/>
              </a:ext>
            </a:extLst>
          </p:cNvPr>
          <p:cNvSpPr txBox="1">
            <a:spLocks/>
          </p:cNvSpPr>
          <p:nvPr userDrawn="1"/>
        </p:nvSpPr>
        <p:spPr>
          <a:xfrm>
            <a:off x="609600" y="330200"/>
            <a:ext cx="10972800" cy="241300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 optional Document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A85B5-9ACC-DB4E-B546-3C770805AA5B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52748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7C39-17F2-48C2-B98B-BE3F1CA16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53832-733C-DC44-9B85-A94E4D76ED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BE5826-963A-E94B-9540-B9EBAB9A4697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078AB-DEAD-F743-9F61-1F1A88BD5F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D768-1FDD-824A-A127-345B20AED2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624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77835-F94E-40D8-A25C-41E31206C0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256" y="3145632"/>
            <a:ext cx="6823869" cy="750238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3C10C-50C1-4C40-A7AA-882EC5205CAB}"/>
              </a:ext>
            </a:extLst>
          </p:cNvPr>
          <p:cNvSpPr txBox="1"/>
          <p:nvPr userDrawn="1"/>
        </p:nvSpPr>
        <p:spPr>
          <a:xfrm>
            <a:off x="609599" y="2088978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latin typeface="+mj-lt"/>
              </a:rPr>
              <a:t>Q&amp;A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E06CC4-EE61-D94D-A01E-571176EEF0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E28A41-CD79-2148-8524-1BBFBCBB4033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6B885-531C-D045-A68A-3D755C35A5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CE80D-9CBB-6040-9C12-F7CD72EDB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98E72-51CB-6E47-85A8-138810EC8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667F8A9-0F40-3849-B22F-C1EB8412D8A3}"/>
              </a:ext>
            </a:extLst>
          </p:cNvPr>
          <p:cNvSpPr txBox="1">
            <a:spLocks/>
          </p:cNvSpPr>
          <p:nvPr userDrawn="1"/>
        </p:nvSpPr>
        <p:spPr>
          <a:xfrm>
            <a:off x="609600" y="330200"/>
            <a:ext cx="10972800" cy="241300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 optional Document 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89A96-781B-044C-9FD2-25AEA85270B4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588376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246B3C-D374-42E8-A4C4-B0A5A9942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ltGray">
          <a:xfrm>
            <a:off x="-1" y="0"/>
            <a:ext cx="12188952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D4D887-D4C2-413D-AB93-349F52800B10}"/>
              </a:ext>
            </a:extLst>
          </p:cNvPr>
          <p:cNvSpPr txBox="1"/>
          <p:nvPr userDrawn="1"/>
        </p:nvSpPr>
        <p:spPr>
          <a:xfrm>
            <a:off x="609599" y="2088978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D9C94-654C-9B40-9214-EC331E78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6EBB-415B-7240-A871-D4106BF21AD2}" type="datetime1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68C64-E498-0043-96A3-B94FD62B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1814D-DC68-944F-A9A8-850689EB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854023-5761-8E42-952D-EB3155FC0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F722D6-6146-FD41-9613-5E01EBB2AA5D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tx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9156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8E2CE-82E6-2B4B-9754-1864CBDA35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6FA36F-0BA0-3B4C-8A1C-03750387DEF3}" type="datetime1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6858B-BB8C-A14E-A484-43A5DC117E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50393-A79A-9C40-866B-A68329B2DE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201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17AF-F0F9-4F0C-A17A-347677D6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7" cy="6096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6566-CEC8-4063-9FF9-AE08905423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3900" y="1524000"/>
            <a:ext cx="5767388" cy="46863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the icon to add a chart, table or other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F6125-A1B7-4B8A-ACBB-C0DD9DDBB32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524000"/>
            <a:ext cx="4787900" cy="4686299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5E9F-3DD1-F246-85D1-A3485E58CE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0450B4-B2B3-3B45-8C8D-BA9DE6842DEE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A5778-7A1E-514D-AC2F-3FFE506EA8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B1849-45A5-D546-84A7-67AD946B77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066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82F9-1BFF-4597-97C1-0DBDDC0ED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vertical text layout (international)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0AD46-E5C5-4ED0-A450-0B2DC3F9FF0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Enter bulleted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9345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43C3A-0026-48EB-B5D3-CD08B9EB755E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0337800" y="914400"/>
            <a:ext cx="1244600" cy="5262562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Vertical title and text layout (international)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DD4BE-6749-4AD2-A946-E89FB63F521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914399"/>
            <a:ext cx="9728200" cy="526256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Enter vertical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560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02105-7C1A-D96D-5A16-E28992D28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AE34F-1D59-4656-9107-54EE9515CB78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B346B5-3227-B821-10DE-C77CC5205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474765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8563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723CC-000F-F739-238A-DCEBE1F34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A7CAE-C7B8-4F8E-9C35-5B6643D45AD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407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4" cy="686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BF4C4-5E79-3B19-99F4-46258BC17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D6EF3-2092-47AA-B987-26A756DDF4FD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671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4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E0A0B-3232-9AC4-4B60-2F8B74928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57696-F6B2-4DDB-844A-87D1A59FFFB5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027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862391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D6419-4F7A-C3D9-D584-3DC5A6C55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CE1F1-D166-4924-AB6F-3A1997FFD26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709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2" cy="686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E98E3-991D-69A8-9D0C-EB6A94B80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81FB90-7FB3-4C60-A899-F0ABC44ECC1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044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D3133-FDF9-8545-5600-83B6EB9DD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95343-8B40-4A54-A620-A5B804A4893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3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8091" cy="686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6327913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2875E-531A-4307-732A-B74088E08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D21B-0BB0-4289-B343-2DEDA6B54BBD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149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540C6-7505-2484-077E-520FE569B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B6898A-3348-4D44-BF18-1BF99B25DA1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325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CC29B-E868-534D-B3C2-5A21A791B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D5E645-86E7-4BC8-8CE9-864D97A95254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E3A576-6E48-D349-D9E7-F385E4C7DC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4D4A7D-D7C6-8268-35C1-8FA6A85102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B64354-F91D-5589-8F6A-B843ABCD4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6B967F5-2412-A44B-025C-D88C8BFB6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250BEE7-9AAA-CB9C-045D-20ED262B0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5008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8089" cy="686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41CE-F868-0A0A-9A47-528AD24142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E1249-D8B0-45F5-81B3-1284D73D3A4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92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EAA7-E008-E93B-ED99-565142AEC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8087" cy="686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8574157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CB00F-026D-157F-E031-08A7A47F2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25745-8889-4F0F-8211-68B6BEFA0AA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503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406E-49D4-4042-B360-7083D5E4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49830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E2B-5658-4ECD-9AB5-497E1D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BB3C-A513-466E-B53F-E5E578126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9C1A1-91E5-46D2-97FB-94E48C63B9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  <p15:guide id="2" orient="horz" pos="1128" userDrawn="1">
          <p15:clr>
            <a:srgbClr val="9FCC3B"/>
          </p15:clr>
        </p15:guide>
        <p15:guide id="3" orient="horz" pos="134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3DDF9C-7004-4F4E-8707-3F8553760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7034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4229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270F7-2BCA-4119-8F34-BD17AB29E1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  <p15:guide id="2" orient="horz" pos="1128" userDrawn="1">
          <p15:clr>
            <a:srgbClr val="9FCC3B"/>
          </p15:clr>
        </p15:guide>
        <p15:guide id="3" orient="horz" pos="124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5334000" cy="10858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4038599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B2582F-3FE9-42AC-8572-5C27E1A8E5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(or paste) to insert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061D3-1E90-9C7D-E814-685A25EB7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F4321F-3582-44A0-9351-D59B4AE0AE9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B18BA7-C050-A1EE-63BD-CC3233CEC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6FE907-DADD-5353-D025-B52CA90242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5B10D6F-6CCA-72DD-4C07-8D45B39D7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720D7C-64D6-BEC2-1D2C-26F00F7A0C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27535FD-62D2-74B8-C917-0E9FA0AF8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640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4125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CB0EC-BB93-4417-89BD-8704180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5D547-F845-48C9-979D-DD2269BB9C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 and images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FED918-02AD-4AE8-80A2-5FBE2CA7C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31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A07340D-F35E-44B1-83E7-553D9B9F4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45099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E39C743-124E-4ED1-8147-16B673DA194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9568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1AFFF-5B96-4371-BCA2-F0CE04ECF7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ur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Four-column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471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74719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83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984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70CBA4-9A7C-4AA6-80BD-DA7E39D56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4960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8FFD55-A15C-40BB-919A-289EBCA6F2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496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D3C1B-0D24-4BCA-810C-31D050008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643E-9D53-435F-9BF5-216545CC1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8F45C-51B3-4A66-AF8A-1A15D12571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14501"/>
            <a:ext cx="5372101" cy="44957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D460-44A4-4368-BEE3-4B57384F2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1714501"/>
            <a:ext cx="5372100" cy="4495798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CB9B7-F1A6-4E7E-9A44-4A1BF91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DE8161-89FB-4C0E-91DC-BB077E8FD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8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A55C8-9EB1-43B1-BF66-2D7F31D1B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24431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0697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70A126-58BA-41AC-92D7-A31F9CFA52FC}"/>
              </a:ext>
            </a:extLst>
          </p:cNvPr>
          <p:cNvSpPr/>
          <p:nvPr userDrawn="1"/>
        </p:nvSpPr>
        <p:spPr>
          <a:xfrm>
            <a:off x="0" y="1682496"/>
            <a:ext cx="12192000" cy="4242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9EF5C-832F-4F15-B95C-60157E7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D7037-6014-41C7-AAA4-041F7B6E5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5248274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598"/>
            <a:ext cx="5248276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778C9A-1C98-4EC3-A992-895A3DF0E6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282A0A-43C1-F489-0542-C0E240019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D4B63-B34C-413C-9BD5-867A21E7D12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17AB58E-DBEF-2F21-C983-488B8C3D48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783312-A86E-B570-76C1-87AFEF2D2B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E4EE08-2122-F716-3AFD-3B1BA850B8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3344CF-0834-0D6D-4146-04F0C3C266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FB550E1-58E4-CC90-F539-6E2D84862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2852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Two-column, subtitle, bullets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919E-8A8C-4C90-854E-20FDD2FCCD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5248274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600"/>
            <a:ext cx="5248276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E16D6-76D0-4B95-931F-9F32F34A8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ECE-DA96-4373-B8B2-4E847C5A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900504"/>
          </a:xfrm>
        </p:spPr>
        <p:txBody>
          <a:bodyPr anchor="b" anchorCtr="0"/>
          <a:lstStyle>
            <a:lvl1pPr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4496832"/>
            <a:ext cx="8067261" cy="31393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0A0F065-DA19-4B02-B238-CFA9C89CB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6" y="1981200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EFC34B7-722A-436B-9E34-41B9A285F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5350" y="3274218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8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 userDrawn="1">
          <p15:clr>
            <a:srgbClr val="FBAE40"/>
          </p15:clr>
        </p15:guide>
        <p15:guide id="2" orient="horz" pos="259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24043-8010-EBB6-22C5-A38D24A975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C3292-5CD0-4452-987C-2914C56280B9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79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D1C33-A475-6327-A996-2EFA388AF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8096" cy="6865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88538-2E06-408C-BA8C-E37191E66DCA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3706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E379F-12C5-7A5C-1611-41C03A7944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48569-9D9B-4C83-83B3-9BD947695B7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9120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4DAC1-56C3-D5F9-4EF7-5B75A36A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98204-4201-49FC-9690-F80ED9EAF482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296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30C39-F7EF-C412-B360-9697410D8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53DC5-2FA5-48AF-A9A7-D45B3AFBBE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AD300-99F4-491D-8B26-D9246F49344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862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249AE-E5ED-8BAD-6F16-B03132ACD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46EC5-4EBF-7A5A-02CA-365792200B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8048D-4EA4-465B-94DA-FDF4E8945291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657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0A827-8022-417E-EB28-60E63C7D4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92395-3BFF-B6ED-AF34-DEE33F74C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9363-FE8C-4462-A157-FD678A2983F5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840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7084-C292-40B3-5532-BADF8A63EA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8E8DCF-5EC0-7EFC-5E40-09658D498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85638"/>
            <a:ext cx="4468780" cy="2086725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D50011-A0EC-253B-8BB3-AF9323DB7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F3B17-7100-45DB-8792-9ACEEEAD2BC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329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0CB01D-9D49-4458-B1D5-E312ADFD3363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B1B8CBB-EE1E-A216-81F1-9CF819DB02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754B86-B2C3-06EF-501D-A8B239AD16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3257AE8-36C9-40D4-935E-5E48A8881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66C6B7-7E45-B687-3DCA-671EC7A6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6374188-5DF7-8C06-F9E1-381B17282C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8351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F5BB1-F3F5-1A37-00A0-5AC635EF8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732D7-E71F-73A9-5D03-956755C273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CBE5D-6D10-47F1-84C4-059E9C891294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99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9CCD3-783E-5763-1BF1-D6D580F6C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765E4-CFEF-568D-521A-73226BABE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C6E22-E1C4-4D52-90F0-257D7E259CF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091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E5AF7-C90B-83E3-DE31-C548F5A18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B72D-9764-666B-D765-CBCACDBC2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5999922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212E9-5C5D-C4C5-0BF8-67E735C10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29AFE-D668-45DE-9EC2-DAE12259A31B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029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E1F25-3DF9-FBD3-3C57-9A17473C0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-1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5D04E-F66A-6066-5167-969A6B6EC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A77F5-CBEE-4756-BD40-75DE040464FF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094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77284-676C-CE9A-D699-AB947A6B0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98096" cy="6868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F22CE-14EB-773A-E103-66C83BC3EA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C36B2-98BB-426D-A6E0-C55E44D17BAA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04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412F5-6B7A-D6E2-DF9E-F32327BB9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A97FDD-657C-E68C-B5B2-F8EF5A5F5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83943"/>
            <a:ext cx="75438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ABAA83-12D5-A54C-5706-596396FEE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B5BF0-AF79-41A5-A384-6E698E08DC10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790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here;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51AD4-FDAE-4E07-B685-874180F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BE49C-423E-451A-A0D2-7D73F253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820-803B-4C55-BA9E-AE3223753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56" y="3226552"/>
            <a:ext cx="6823869" cy="750238"/>
          </a:xfrm>
        </p:spPr>
        <p:txBody>
          <a:bodyPr/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9A66-7F1A-495E-B008-D2DB34B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7951E-E6AB-4553-9142-A91D5BC58C21}"/>
              </a:ext>
            </a:extLst>
          </p:cNvPr>
          <p:cNvSpPr txBox="1"/>
          <p:nvPr userDrawn="1"/>
        </p:nvSpPr>
        <p:spPr>
          <a:xfrm>
            <a:off x="609599" y="2428875"/>
            <a:ext cx="6867525" cy="95566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Q&amp;A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FF82B-B4E0-4C97-87F3-C1C0B8837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73436"/>
            <a:ext cx="7823200" cy="1311128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US" dirty="0"/>
              <a:t>Video or demo divider: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32874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95FFC2-A3DC-4CF7-BF5F-8FB212313E9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B2B411-1A89-C745-8F9A-29E974C95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8A7B9-4F07-A7E9-BF1D-60BF81F159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F7CED3D-3C2A-BADB-C8B3-3B2B171DF4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51C6B3F-8DAC-77D6-6DF6-6CF2ED052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D294585-4C60-2386-459A-B99C2867C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40834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300D94-E16B-4268-9D8D-053D71D5D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100FBD5-D226-4B79-8009-A3AA42458F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4864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D0BE8-3DF9-42ED-B529-6742E64DF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34999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5272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A51E-0F08-4B7B-9A9F-00CF3AA3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35531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0C8A-CCAE-4B98-91F0-838AA4F55C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25611"/>
            <a:ext cx="5372101" cy="44846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EECF-7227-4AD4-BC6B-F6715716A8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0" y="1714501"/>
            <a:ext cx="5372100" cy="4484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0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4BCCE33-F4D5-4055-96B8-80530F285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A04C3-CEFD-B391-5C17-2393D906E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505CE7-B008-4E93-BF2B-728D190BB5B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470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1E8CB70-3EA3-4B35-9348-8C92B0A51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F6E37-96C5-57FF-26A0-FC5148906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2BB754-8D4B-4093-B812-66C9E706255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056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1D9C3FE-1EAA-440B-8394-1D4860D82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A757E-D8D2-F00C-658E-F5F662ABB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98096" cy="68685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B86060-55F7-4C10-ACB1-DE474CEB698F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48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AF26AC4-50D8-4E75-9D46-8705091A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FFD0D-2DC0-1EE4-BDFD-487032631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60634A-4BAA-490B-A8BD-1178248AB10C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701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792E299-C719-406B-8120-52775343A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45E26-EA51-E112-50A8-9B55474AA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98096" cy="686858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167FA-B358-4BFC-8D58-3474D000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BA3CD-2E13-46EC-AA5A-3016CA6BF00E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018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FC86ED-A6EA-4BCC-BCE9-2BE6FD18F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938C3-3618-BDC8-E65D-56862F92A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9166770-3A15-EF5B-5418-E3F240D8A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C12B6F-D7FA-BAFA-4BAD-E818B5F9DF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83386B-132B-B4DD-0F37-C6CF96B69A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BE91121-89A2-2182-F56D-12BCACF1A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C00F4-C25F-F959-D9E1-E1E3CD6DB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54081-9C23-449F-84BB-A3E6D4A0D2A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406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BEF7E35-C5C8-4F92-A5BD-8B1804CC4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13998-AB79-8EE1-EA4C-0BD2BD229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DC210FC-8935-F93F-8F45-9398BD87C7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EC726D9-B12A-797C-F07F-CC0F70A40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302B95B-4954-E88E-17FC-856589445F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AF50E7D-FBE0-C20C-882F-C3FBA23E10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D5350-10DA-4803-D098-50199DC4F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F79B12-BFFD-4A47-9850-B63490CC2FA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445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1907BA-CA4A-4F40-9218-FDE4F6DAC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CBEC4-568F-B29A-2D95-719AF8F2C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30CF86F-E386-1B72-2183-C64C6AFEA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9347DDF-0EAC-4304-9EA9-91AF7A13E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941D624-F6E4-9B5F-571B-4EE65D3E4A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09AB017-3F57-0A13-F6F7-14F5353793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89CA5-0579-9902-5B91-5CAC1E9930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92F863-9E7C-45CB-8EC4-2BA65D80C2E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791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77BEBC-AB25-4F9A-B628-D9D825C6192A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EF8FE6-E854-764B-43BF-689E24457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79072B-DACF-0F76-E9D2-2F58B2872F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1678A4-913B-874E-4AD3-176DFB5248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F8F9AE2-5095-FA30-D02C-EE4E9EE5A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19DE043-824C-9B40-2E5C-927D27B00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0494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BB4EF04-9949-4DFA-B25F-40418B8B4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7D374-7649-3949-2559-62CBAFB1E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D55B3F6-132B-A219-4B1B-ACB7E5E68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ED3D02-804E-DFDE-CC92-B597FCC262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A8C3087-A348-9941-6EE9-F79E599E2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48BCE0-0B41-472D-3A59-3841C7286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3C76A-92B1-4061-B98D-A637F59BE6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2A92D8-F42E-4079-8C91-ECBB573B729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606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DF5353-6833-42A2-8308-5B883D327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7A183-AA2F-3AAC-80C8-B6B57DBA3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E6AF676-014D-1B60-AC4F-9015C933F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6B1C9B4-279C-FD6C-EFDA-75841C733F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2F1A5A0-13B2-7B9E-0E42-D2949AD3C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E8B75EA-F554-F7F8-F5CE-DB6F20590E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E260D-D028-99E5-5E96-452F6DC1F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C16EB4-014C-48E5-B1FB-AA592B7386D2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2862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2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DE89BA-FF49-493F-9D48-2822C0B5C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A28AD-413C-3139-4889-ED77E618F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8A2728F-5C53-FF5F-63A7-EE5F380C28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84E6D40-E6F1-092A-BE7B-6D9FB8EC0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817646F-9BAF-91AE-AFD7-7167271CC4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F8924DC-753B-F94A-3FD9-0101F68C59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AF121-B850-7465-9EE2-530B7DB58F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F8EEA2-BF4E-474E-A0F3-90C2AD68A5E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808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2F2A84-A322-437A-82BC-A4B4DAC7B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D89C87-20C6-3297-9911-E5FE91BBE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94A3904-D45F-2F89-FA46-886258ECD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E78BB1E-548F-9B11-E771-AA0C77857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EBB2EE3-413B-F050-9B6F-669E228EA5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1B24C31-6E4D-8EBF-A1F7-31324BB7E7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E440B-8F47-F086-1FF1-FB7C825A7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C51E9C-E9E5-4E28-B2DB-CA585656422E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542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E565E4A-FB03-47E3-BCB1-972BF5C3B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C7F6A-CF54-577A-07A4-1E9D4672F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096" cy="6865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F1AEE74-675B-72F2-999C-65F2649A8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417953-B77C-6417-76E7-D6E1A8E43E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92D0089-38A2-708D-3E60-05519B4401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F247F87-6B66-D38D-41B1-4132CC78B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88DC3-67E4-D75B-830D-2A24E8A65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112FAB-D17A-48D1-AED3-A8DD90AD7B2B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154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olor set 2 - block comp 3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09FAE0-A7E6-4C2B-9869-28C190444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19677"/>
            <a:ext cx="1097280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Enter unique title of slide for accessibility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BE8C4-6114-A044-05D5-6D3222008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" y="-1"/>
            <a:ext cx="12198096" cy="6868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EB73ED3-D7A0-BB69-2AAA-1048CC08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251AC90-5785-9E72-3F5A-E5576E12D5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D9AD41B-A8B4-1D9B-CAA6-72962EA70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4733709-A44E-A058-D885-14143CF0D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A2D62-A81A-0A94-0F45-2C284E84D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7038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063AE-15FC-4B3F-B2CF-F32C465A7B55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5901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33D-5535-4C9A-8FE3-B37ABA63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3D77A-024C-472F-B312-4E06A5BA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718982"/>
            <a:ext cx="10972800" cy="44913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4DAD-D906-4444-864A-7CED33CE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2CA4B-F100-498A-9F95-D1048E98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14399"/>
            <a:ext cx="285750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42DEB-18AA-41C3-A034-B81C20069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914399"/>
            <a:ext cx="7962900" cy="52959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1474-147C-4D4E-B55D-24F747B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1DB-7406-41C8-A121-52D8D4484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4731D4-24B7-407D-A119-09109E0E0D80}"/>
              </a:ext>
            </a:extLst>
          </p:cNvPr>
          <p:cNvSpPr txBox="1"/>
          <p:nvPr userDrawn="1"/>
        </p:nvSpPr>
        <p:spPr>
          <a:xfrm>
            <a:off x="3486150" y="2512370"/>
            <a:ext cx="7353300" cy="187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000" dirty="0">
                <a:latin typeface="+mj-lt"/>
              </a:rPr>
              <a:t>Do not use layouts after this slide.</a:t>
            </a:r>
            <a:br>
              <a:rPr lang="en-US" sz="6000" dirty="0">
                <a:latin typeface="+mj-lt"/>
              </a:rPr>
            </a:br>
            <a:r>
              <a:rPr lang="en-US" sz="2000" dirty="0">
                <a:latin typeface="+mj-lt"/>
              </a:rPr>
              <a:t>They are not part of the official template.</a:t>
            </a:r>
            <a:endParaRPr lang="en-US" sz="6000" dirty="0">
              <a:latin typeface="+mj-lt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2E1D490C-0B7A-44B5-A2CC-975048311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A91D7-A142-41A9-9775-90FA8A0EC8F4}"/>
              </a:ext>
            </a:extLst>
          </p:cNvPr>
          <p:cNvSpPr/>
          <p:nvPr userDrawn="1"/>
        </p:nvSpPr>
        <p:spPr>
          <a:xfrm>
            <a:off x="380999" y="6337300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252AA-410C-4410-AE45-9D483892FCD8}"/>
              </a:ext>
            </a:extLst>
          </p:cNvPr>
          <p:cNvSpPr/>
          <p:nvPr userDrawn="1"/>
        </p:nvSpPr>
        <p:spPr>
          <a:xfrm>
            <a:off x="380999" y="163722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Bulleted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74-C948-4D8D-81CE-BCB187287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One-level bulleted list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68CA-DFD8-4178-93CB-63891AAE42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132" y="1737360"/>
            <a:ext cx="10962268" cy="4537617"/>
          </a:xfrm>
        </p:spPr>
        <p:txBody>
          <a:bodyPr/>
          <a:lstStyle>
            <a:lvl1pPr>
              <a:spcAft>
                <a:spcPts val="2400"/>
              </a:spcAft>
              <a:defRPr sz="2800"/>
            </a:lvl1pPr>
          </a:lstStyle>
          <a:p>
            <a:pPr lvl="0"/>
            <a:r>
              <a:rPr lang="en-US" dirty="0"/>
              <a:t>Enter bulleted text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83E44-2CE4-DC44-B7BA-6C20D280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7C37-5A95-DF4C-91A3-D5050B5F8F26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9C668-CB2D-1042-8E1A-8951CCA3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271BB-7B54-704A-B046-1E0BA39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3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BBDF1-FA8D-45DF-941F-5314B96451C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98BA619-F030-1669-23A0-D20AB90B1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CA8E0-1113-CF08-EE94-7C2B3D4A6E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B886AF-FA18-0D7E-8B17-9FCCCA2480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7F59A4-F69E-FE4B-9386-21B22E6C61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8E8709A-3202-5197-5F65-13CB820A6B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8336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gradi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DF96F8-C56B-C247-B675-D1FF04C66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" b="1434"/>
          <a:stretch/>
        </p:blipFill>
        <p:spPr>
          <a:xfrm>
            <a:off x="0" y="0"/>
            <a:ext cx="12198096" cy="6861429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4D7701C-3FF2-7F4C-ABF6-317898C84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52B71-2E2E-BA2E-0FD1-0A85B1D5FAC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4AE2F5-CB7D-856E-C2E1-B603D6441F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1AEF2-74DD-0BD6-671B-846A3FE196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98E50ED-20AE-5380-B32A-52EB08E024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8E62891-A93C-D7CC-67E5-D2602036E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5327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2BB9A-80CF-D043-1B06-560104A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9C7E30-E145-4969-93D4-840D4759FBDA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2C1B5B-0819-CF65-53E0-3361B448F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76617B-E0DC-4722-074F-BFD8E0B326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F27C11A-61FC-53B9-FBF8-94931A509A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C75720-0EB1-A73E-F15B-E3DF78BF18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8446502-F7B4-5571-31E4-0CC789CC4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558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CC29B-E868-534D-B3C2-5A21A791B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096" cy="6865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D5E645-86E7-4BC8-8CE9-864D97A95254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E3A576-6E48-D349-D9E7-F385E4C7DC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4D4A7D-D7C6-8268-35C1-8FA6A85102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B64354-F91D-5589-8F6A-B843ABCD4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6B967F5-2412-A44B-025C-D88C8BFB6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250BEE7-9AAA-CB9C-045D-20ED262B0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1990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061D3-1E90-9C7D-E814-685A25EB7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F4321F-3582-44A0-9351-D59B4AE0AE99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B18BA7-C050-A1EE-63BD-CC3233CEC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6FE907-DADD-5353-D025-B52CA90242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5B10D6F-6CCA-72DD-4C07-8D45B39D7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720D7C-64D6-BEC2-1D2C-26F00F7A0C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27535FD-62D2-74B8-C917-0E9FA0AF8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3971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282A0A-43C1-F489-0542-C0E240019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FCC986-4AA5-4E78-ACB8-93296CE0E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D4B63-B34C-413C-9BD5-867A21E7D12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17AB58E-DBEF-2F21-C983-488B8C3D48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9418"/>
            <a:ext cx="6477002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783312-A86E-B570-76C1-87AFEF2D2B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E4EE08-2122-F716-3AFD-3B1BA850B8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3583493"/>
            <a:ext cx="6477002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3344CF-0834-0D6D-4146-04F0C3C266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FB550E1-58E4-CC90-F539-6E2D84862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5121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0CB01D-9D49-4458-B1D5-E312ADFD3363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B1B8CBB-EE1E-A216-81F1-9CF819DB02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754B86-B2C3-06EF-501D-A8B239AD16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3257AE8-36C9-40D4-935E-5E48A8881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66C6B7-7E45-B687-3DCA-671EC7A6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6374188-5DF7-8C06-F9E1-381B17282C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6739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95FFC2-A3DC-4CF7-BF5F-8FB212313E91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B2B411-1A89-C745-8F9A-29E974C95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8A7B9-4F07-A7E9-BF1D-60BF81F159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F7CED3D-3C2A-BADB-C8B3-3B2B171DF4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51C6B3F-8DAC-77D6-6DF6-6CF2ED052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D294585-4C60-2386-459A-B99C2867C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967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77BEBC-AB25-4F9A-B628-D9D825C6192A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EF8FE6-E854-764B-43BF-689E24457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79072B-DACF-0F76-E9D2-2F58B2872F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4455697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1678A4-913B-874E-4AD3-176DFB5248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4455697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F8F9AE2-5095-FA30-D02C-EE4E9EE5A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19DE043-824C-9B40-2E5C-927D27B00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8619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BBDF1-FA8D-45DF-941F-5314B96451C6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98BA619-F030-1669-23A0-D20AB90B1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CA8E0-1113-CF08-EE94-7C2B3D4A6E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B886AF-FA18-0D7E-8B17-9FCCCA2480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7F59A4-F69E-FE4B-9386-21B22E6C61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8E8709A-3202-5197-5F65-13CB820A6B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4677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2 - block comp 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D098-1948-AEE8-9789-45887A0FA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8096" cy="686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3F45C4-CCAC-44AC-84F3-CF299C35E0DD}"/>
              </a:ext>
            </a:extLst>
          </p:cNvPr>
          <p:cNvSpPr txBox="1"/>
          <p:nvPr userDrawn="1"/>
        </p:nvSpPr>
        <p:spPr>
          <a:xfrm>
            <a:off x="504476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2023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C3D642B-BB71-E755-BB26-DA36827B2A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729418"/>
            <a:ext cx="379730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rgbClr val="7CE8F4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PARTNER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009416-E578-2836-4774-01C11ABF5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5574634" cy="1421928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Program or Resource Name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05D566-82D3-933E-E63A-A29024D096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7" y="3583493"/>
            <a:ext cx="5574634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3F1FA96-5D46-2591-1156-4DCD503F70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56628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B5F57B5-3F94-DA69-F496-CC320E27B1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97907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23099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31.xml"/><Relationship Id="rId47" Type="http://schemas.openxmlformats.org/officeDocument/2006/relationships/slideLayout" Target="../slideLayouts/slideLayout136.xml"/><Relationship Id="rId63" Type="http://schemas.openxmlformats.org/officeDocument/2006/relationships/slideLayout" Target="../slideLayouts/slideLayout152.xml"/><Relationship Id="rId68" Type="http://schemas.openxmlformats.org/officeDocument/2006/relationships/slideLayout" Target="../slideLayouts/slideLayout157.xml"/><Relationship Id="rId84" Type="http://schemas.openxmlformats.org/officeDocument/2006/relationships/slideLayout" Target="../slideLayouts/slideLayout173.xml"/><Relationship Id="rId89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53" Type="http://schemas.openxmlformats.org/officeDocument/2006/relationships/slideLayout" Target="../slideLayouts/slideLayout142.xml"/><Relationship Id="rId58" Type="http://schemas.openxmlformats.org/officeDocument/2006/relationships/slideLayout" Target="../slideLayouts/slideLayout147.xml"/><Relationship Id="rId74" Type="http://schemas.openxmlformats.org/officeDocument/2006/relationships/slideLayout" Target="../slideLayouts/slideLayout163.xml"/><Relationship Id="rId79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94.xml"/><Relationship Id="rId90" Type="http://schemas.openxmlformats.org/officeDocument/2006/relationships/slideLayout" Target="../slideLayouts/slideLayout179.xml"/><Relationship Id="rId95" Type="http://schemas.openxmlformats.org/officeDocument/2006/relationships/image" Target="../media/image1.png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32.xml"/><Relationship Id="rId48" Type="http://schemas.openxmlformats.org/officeDocument/2006/relationships/slideLayout" Target="../slideLayouts/slideLayout137.xml"/><Relationship Id="rId64" Type="http://schemas.openxmlformats.org/officeDocument/2006/relationships/slideLayout" Target="../slideLayouts/slideLayout153.xml"/><Relationship Id="rId69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97.xml"/><Relationship Id="rId51" Type="http://schemas.openxmlformats.org/officeDocument/2006/relationships/slideLayout" Target="../slideLayouts/slideLayout140.xml"/><Relationship Id="rId72" Type="http://schemas.openxmlformats.org/officeDocument/2006/relationships/slideLayout" Target="../slideLayouts/slideLayout161.xml"/><Relationship Id="rId80" Type="http://schemas.openxmlformats.org/officeDocument/2006/relationships/slideLayout" Target="../slideLayouts/slideLayout169.xml"/><Relationship Id="rId85" Type="http://schemas.openxmlformats.org/officeDocument/2006/relationships/slideLayout" Target="../slideLayouts/slideLayout174.xml"/><Relationship Id="rId9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46" Type="http://schemas.openxmlformats.org/officeDocument/2006/relationships/slideLayout" Target="../slideLayouts/slideLayout135.xml"/><Relationship Id="rId59" Type="http://schemas.openxmlformats.org/officeDocument/2006/relationships/slideLayout" Target="../slideLayouts/slideLayout148.xml"/><Relationship Id="rId67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09.xml"/><Relationship Id="rId41" Type="http://schemas.openxmlformats.org/officeDocument/2006/relationships/slideLayout" Target="../slideLayouts/slideLayout130.xml"/><Relationship Id="rId54" Type="http://schemas.openxmlformats.org/officeDocument/2006/relationships/slideLayout" Target="../slideLayouts/slideLayout143.xml"/><Relationship Id="rId62" Type="http://schemas.openxmlformats.org/officeDocument/2006/relationships/slideLayout" Target="../slideLayouts/slideLayout151.xml"/><Relationship Id="rId70" Type="http://schemas.openxmlformats.org/officeDocument/2006/relationships/slideLayout" Target="../slideLayouts/slideLayout159.xml"/><Relationship Id="rId75" Type="http://schemas.openxmlformats.org/officeDocument/2006/relationships/slideLayout" Target="../slideLayouts/slideLayout164.xml"/><Relationship Id="rId83" Type="http://schemas.openxmlformats.org/officeDocument/2006/relationships/slideLayout" Target="../slideLayouts/slideLayout172.xml"/><Relationship Id="rId88" Type="http://schemas.openxmlformats.org/officeDocument/2006/relationships/slideLayout" Target="../slideLayouts/slideLayout177.xml"/><Relationship Id="rId91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49" Type="http://schemas.openxmlformats.org/officeDocument/2006/relationships/slideLayout" Target="../slideLayouts/slideLayout138.xml"/><Relationship Id="rId57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20.xml"/><Relationship Id="rId44" Type="http://schemas.openxmlformats.org/officeDocument/2006/relationships/slideLayout" Target="../slideLayouts/slideLayout133.xml"/><Relationship Id="rId52" Type="http://schemas.openxmlformats.org/officeDocument/2006/relationships/slideLayout" Target="../slideLayouts/slideLayout141.xml"/><Relationship Id="rId60" Type="http://schemas.openxmlformats.org/officeDocument/2006/relationships/slideLayout" Target="../slideLayouts/slideLayout149.xml"/><Relationship Id="rId65" Type="http://schemas.openxmlformats.org/officeDocument/2006/relationships/slideLayout" Target="../slideLayouts/slideLayout154.xml"/><Relationship Id="rId73" Type="http://schemas.openxmlformats.org/officeDocument/2006/relationships/slideLayout" Target="../slideLayouts/slideLayout162.xml"/><Relationship Id="rId78" Type="http://schemas.openxmlformats.org/officeDocument/2006/relationships/slideLayout" Target="../slideLayouts/slideLayout167.xml"/><Relationship Id="rId81" Type="http://schemas.openxmlformats.org/officeDocument/2006/relationships/slideLayout" Target="../slideLayouts/slideLayout170.xml"/><Relationship Id="rId86" Type="http://schemas.openxmlformats.org/officeDocument/2006/relationships/slideLayout" Target="../slideLayouts/slideLayout175.xml"/><Relationship Id="rId94" Type="http://schemas.openxmlformats.org/officeDocument/2006/relationships/theme" Target="../theme/theme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23.xml"/><Relationship Id="rId50" Type="http://schemas.openxmlformats.org/officeDocument/2006/relationships/slideLayout" Target="../slideLayouts/slideLayout139.xml"/><Relationship Id="rId55" Type="http://schemas.openxmlformats.org/officeDocument/2006/relationships/slideLayout" Target="../slideLayouts/slideLayout144.xml"/><Relationship Id="rId7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96.xml"/><Relationship Id="rId71" Type="http://schemas.openxmlformats.org/officeDocument/2006/relationships/slideLayout" Target="../slideLayouts/slideLayout160.xml"/><Relationship Id="rId9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29.xml"/><Relationship Id="rId45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55.xml"/><Relationship Id="rId87" Type="http://schemas.openxmlformats.org/officeDocument/2006/relationships/slideLayout" Target="../slideLayouts/slideLayout176.xml"/><Relationship Id="rId61" Type="http://schemas.openxmlformats.org/officeDocument/2006/relationships/slideLayout" Target="../slideLayouts/slideLayout150.xml"/><Relationship Id="rId82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45.xml"/><Relationship Id="rId77" Type="http://schemas.openxmlformats.org/officeDocument/2006/relationships/slideLayout" Target="../slideLayouts/slideLayout1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image" Target="../media/image2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6CC99-EC41-4647-BD17-9EFC9AA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8EF9-1BCD-42D2-8B21-6150BBD8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220368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B08AA2C-B509-4BA9-B3D5-46E288298CEC}"/>
              </a:ext>
            </a:extLst>
          </p:cNvPr>
          <p:cNvSpPr txBox="1">
            <a:spLocks/>
          </p:cNvSpPr>
          <p:nvPr userDrawn="1"/>
        </p:nvSpPr>
        <p:spPr>
          <a:xfrm>
            <a:off x="609600" y="324282"/>
            <a:ext cx="10972800" cy="241300"/>
          </a:xfrm>
          <a:prstGeom prst="rect">
            <a:avLst/>
          </a:prstGeom>
          <a:solidFill>
            <a:schemeClr val="bg2"/>
          </a:solidFill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UPDATE this Presentation Header IN SLIDE MASTER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5A29-F4EF-4A12-9095-1B88A1BD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D8171-6606-4DC3-AA28-D2EE5F0EC812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2"/>
                </a:solidFill>
              </a:rPr>
              <a:t>© </a:t>
            </a:r>
            <a:fld id="{C09C7244-04FA-4945-8501-81AE75998B9F}" type="datetimeyyyy">
              <a:rPr lang="en-US" sz="600" smtClean="0">
                <a:solidFill>
                  <a:schemeClr val="tx2"/>
                </a:solidFill>
              </a:rPr>
              <a:t>2023</a:t>
            </a:fld>
            <a:r>
              <a:rPr lang="en-US" sz="600" dirty="0">
                <a:solidFill>
                  <a:schemeClr val="tx2"/>
                </a:solidFill>
              </a:rPr>
              <a:t>, Amazon Web Services, Inc. or its affiliates. All rights reserved.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0DB94-9453-40EB-A68F-D7B8C9139862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8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26" r:id="rId2"/>
    <p:sldLayoutId id="2147483727" r:id="rId3"/>
    <p:sldLayoutId id="2147483728" r:id="rId4"/>
    <p:sldLayoutId id="2147483729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661" r:id="rId15"/>
    <p:sldLayoutId id="2147483654" r:id="rId16"/>
    <p:sldLayoutId id="2147483709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663" r:id="rId32"/>
    <p:sldLayoutId id="2147483655" r:id="rId33"/>
    <p:sldLayoutId id="2147483650" r:id="rId34"/>
    <p:sldLayoutId id="2147483664" r:id="rId35"/>
    <p:sldLayoutId id="2147483666" r:id="rId36"/>
    <p:sldLayoutId id="2147483667" r:id="rId37"/>
    <p:sldLayoutId id="2147483665" r:id="rId38"/>
    <p:sldLayoutId id="2147483668" r:id="rId39"/>
    <p:sldLayoutId id="2147483653" r:id="rId40"/>
    <p:sldLayoutId id="2147483689" r:id="rId41"/>
    <p:sldLayoutId id="2147483691" r:id="rId42"/>
    <p:sldLayoutId id="2147483690" r:id="rId43"/>
    <p:sldLayoutId id="2147483657" r:id="rId44"/>
    <p:sldLayoutId id="2147483692" r:id="rId45"/>
    <p:sldLayoutId id="2147483693" r:id="rId46"/>
    <p:sldLayoutId id="2147483694" r:id="rId47"/>
    <p:sldLayoutId id="2147483652" r:id="rId48"/>
    <p:sldLayoutId id="2147483669" r:id="rId49"/>
    <p:sldLayoutId id="2147483670" r:id="rId50"/>
    <p:sldLayoutId id="2147483673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849" r:id="rId57"/>
    <p:sldLayoutId id="2147483850" r:id="rId58"/>
    <p:sldLayoutId id="2147483851" r:id="rId59"/>
    <p:sldLayoutId id="2147483852" r:id="rId60"/>
    <p:sldLayoutId id="2147483853" r:id="rId61"/>
    <p:sldLayoutId id="2147483854" r:id="rId62"/>
    <p:sldLayoutId id="2147483855" r:id="rId63"/>
    <p:sldLayoutId id="2147483856" r:id="rId64"/>
    <p:sldLayoutId id="2147483857" r:id="rId65"/>
    <p:sldLayoutId id="2147483671" r:id="rId66"/>
    <p:sldLayoutId id="2147483672" r:id="rId67"/>
    <p:sldLayoutId id="2147483695" r:id="rId68"/>
    <p:sldLayoutId id="2147483674" r:id="rId69"/>
    <p:sldLayoutId id="2147483675" r:id="rId70"/>
    <p:sldLayoutId id="2147483656" r:id="rId71"/>
    <p:sldLayoutId id="2147483780" r:id="rId72"/>
    <p:sldLayoutId id="2147483781" r:id="rId73"/>
    <p:sldLayoutId id="2147483782" r:id="rId74"/>
    <p:sldLayoutId id="2147483783" r:id="rId75"/>
    <p:sldLayoutId id="2147483784" r:id="rId76"/>
    <p:sldLayoutId id="2147483858" r:id="rId77"/>
    <p:sldLayoutId id="2147483859" r:id="rId78"/>
    <p:sldLayoutId id="2147483860" r:id="rId79"/>
    <p:sldLayoutId id="2147483861" r:id="rId80"/>
    <p:sldLayoutId id="2147483862" r:id="rId81"/>
    <p:sldLayoutId id="2147483863" r:id="rId82"/>
    <p:sldLayoutId id="2147483864" r:id="rId83"/>
    <p:sldLayoutId id="2147483865" r:id="rId84"/>
    <p:sldLayoutId id="2147483866" r:id="rId85"/>
    <p:sldLayoutId id="2147483707" r:id="rId86"/>
    <p:sldLayoutId id="2147483708" r:id="rId87"/>
    <p:sldLayoutId id="2147483678" r:id="rId88"/>
    <p:sldLayoutId id="2147483867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Amazon Ember Display" panose="020F06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4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mazon Ember" panose="020B0603020204020204" pitchFamily="34" charset="0"/>
        <a:buChar char="–"/>
        <a:defRPr sz="20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3pPr>
      <a:lvl4pPr marL="103028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4pPr>
      <a:lvl5pPr marL="120173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orient="horz" pos="1080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6CC99-EC41-4647-BD17-9EFC9AA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8EF9-1BCD-42D2-8B21-6150BBD8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220368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B08AA2C-B509-4BA9-B3D5-46E288298CEC}"/>
              </a:ext>
            </a:extLst>
          </p:cNvPr>
          <p:cNvSpPr txBox="1">
            <a:spLocks/>
          </p:cNvSpPr>
          <p:nvPr userDrawn="1"/>
        </p:nvSpPr>
        <p:spPr>
          <a:xfrm>
            <a:off x="10143456" y="6389813"/>
            <a:ext cx="18149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00">
                <a:solidFill>
                  <a:schemeClr val="tx2"/>
                </a:solidFill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PARTNER :EQUIP SEP 2023 – Conversational 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D8171-6606-4DC3-AA28-D2EE5F0EC812}"/>
              </a:ext>
            </a:extLst>
          </p:cNvPr>
          <p:cNvSpPr txBox="1"/>
          <p:nvPr userDrawn="1"/>
        </p:nvSpPr>
        <p:spPr>
          <a:xfrm>
            <a:off x="1141084" y="6389813"/>
            <a:ext cx="26420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2"/>
                </a:solidFill>
              </a:rPr>
              <a:t>© </a:t>
            </a:r>
            <a:fld id="{C09C7244-04FA-4945-8501-81AE75998B9F}" type="datetimeyyyy">
              <a:rPr lang="en-US" sz="600" smtClean="0">
                <a:solidFill>
                  <a:schemeClr val="tx2"/>
                </a:solidFill>
              </a:rPr>
              <a:t>2023</a:t>
            </a:fld>
            <a:r>
              <a:rPr lang="en-US" sz="600" dirty="0">
                <a:solidFill>
                  <a:schemeClr val="tx2"/>
                </a:solidFill>
              </a:rPr>
              <a:t>, Amazon Web Services, Inc. or its affiliates. All rights reserved.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0DB94-9453-40EB-A68F-D7B8C9139862}"/>
              </a:ext>
            </a:extLst>
          </p:cNvPr>
          <p:cNvPicPr>
            <a:picLocks noChangeAspect="1"/>
          </p:cNvPicPr>
          <p:nvPr userDrawn="1"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22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  <p:sldLayoutId id="2147483907" r:id="rId39"/>
    <p:sldLayoutId id="2147483908" r:id="rId40"/>
    <p:sldLayoutId id="2147483909" r:id="rId41"/>
    <p:sldLayoutId id="2147483910" r:id="rId42"/>
    <p:sldLayoutId id="2147483911" r:id="rId43"/>
    <p:sldLayoutId id="2147483912" r:id="rId44"/>
    <p:sldLayoutId id="2147483913" r:id="rId45"/>
    <p:sldLayoutId id="2147483914" r:id="rId46"/>
    <p:sldLayoutId id="2147483915" r:id="rId47"/>
    <p:sldLayoutId id="2147483916" r:id="rId48"/>
    <p:sldLayoutId id="2147483917" r:id="rId49"/>
    <p:sldLayoutId id="2147483918" r:id="rId50"/>
    <p:sldLayoutId id="2147483919" r:id="rId51"/>
    <p:sldLayoutId id="2147483920" r:id="rId52"/>
    <p:sldLayoutId id="2147483921" r:id="rId53"/>
    <p:sldLayoutId id="2147483922" r:id="rId54"/>
    <p:sldLayoutId id="2147483923" r:id="rId55"/>
    <p:sldLayoutId id="2147483924" r:id="rId56"/>
    <p:sldLayoutId id="2147483925" r:id="rId57"/>
    <p:sldLayoutId id="2147483926" r:id="rId58"/>
    <p:sldLayoutId id="2147483927" r:id="rId59"/>
    <p:sldLayoutId id="2147483928" r:id="rId60"/>
    <p:sldLayoutId id="2147483929" r:id="rId61"/>
    <p:sldLayoutId id="2147483930" r:id="rId62"/>
    <p:sldLayoutId id="2147483931" r:id="rId63"/>
    <p:sldLayoutId id="2147483932" r:id="rId64"/>
    <p:sldLayoutId id="2147483933" r:id="rId65"/>
    <p:sldLayoutId id="2147483934" r:id="rId66"/>
    <p:sldLayoutId id="2147483935" r:id="rId67"/>
    <p:sldLayoutId id="2147483936" r:id="rId68"/>
    <p:sldLayoutId id="2147483937" r:id="rId69"/>
    <p:sldLayoutId id="2147483938" r:id="rId70"/>
    <p:sldLayoutId id="2147483939" r:id="rId71"/>
    <p:sldLayoutId id="2147483940" r:id="rId72"/>
    <p:sldLayoutId id="2147483941" r:id="rId73"/>
    <p:sldLayoutId id="2147483942" r:id="rId74"/>
    <p:sldLayoutId id="2147483943" r:id="rId75"/>
    <p:sldLayoutId id="2147483944" r:id="rId76"/>
    <p:sldLayoutId id="2147483945" r:id="rId77"/>
    <p:sldLayoutId id="2147483946" r:id="rId78"/>
    <p:sldLayoutId id="2147483947" r:id="rId79"/>
    <p:sldLayoutId id="2147483948" r:id="rId80"/>
    <p:sldLayoutId id="2147483949" r:id="rId81"/>
    <p:sldLayoutId id="2147483950" r:id="rId82"/>
    <p:sldLayoutId id="2147483951" r:id="rId83"/>
    <p:sldLayoutId id="2147483952" r:id="rId84"/>
    <p:sldLayoutId id="2147483953" r:id="rId85"/>
    <p:sldLayoutId id="2147483954" r:id="rId86"/>
    <p:sldLayoutId id="2147483955" r:id="rId87"/>
    <p:sldLayoutId id="2147483956" r:id="rId88"/>
    <p:sldLayoutId id="2147483957" r:id="rId89"/>
    <p:sldLayoutId id="2147483958" r:id="rId90"/>
    <p:sldLayoutId id="2147483959" r:id="rId91"/>
    <p:sldLayoutId id="2147483960" r:id="rId92"/>
    <p:sldLayoutId id="2147483961" r:id="rId9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Amazon Ember Display" panose="020F06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4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mazon Ember" panose="020B0603020204020204" pitchFamily="34" charset="0"/>
        <a:buChar char="–"/>
        <a:defRPr sz="20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3pPr>
      <a:lvl4pPr marL="103028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4pPr>
      <a:lvl5pPr marL="120173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1080">
          <p15:clr>
            <a:srgbClr val="F26B43"/>
          </p15:clr>
        </p15:guide>
        <p15:guide id="6" orient="horz" pos="5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3374A-1D85-4AF4-93EB-177AFDFE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60960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F94A6-4861-47A6-BF4F-FA44CC1A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19300"/>
            <a:ext cx="10972800" cy="4191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72C8A-E0E8-4838-86E4-323ED3D5C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53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01F34C-F14B-CE41-A972-0675A263602C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42E8C-9050-4E5C-9A6E-BDEAF597E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53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10534-7DDF-46A1-99EF-4E3A14AD3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834CDD4-D76F-4459-B025-0310E913C2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291F8-E79E-2A42-9AB9-A0D053A6A7A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291072"/>
            <a:ext cx="365760" cy="218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F09618-EE31-8F49-921C-64EADD3B6975}"/>
              </a:ext>
            </a:extLst>
          </p:cNvPr>
          <p:cNvSpPr txBox="1"/>
          <p:nvPr userDrawn="1"/>
        </p:nvSpPr>
        <p:spPr>
          <a:xfrm>
            <a:off x="4776568" y="6319963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</a:rPr>
              <a:t>© 2022, Amazon Web Services, Inc. or its affiliates. All rights reserved. </a:t>
            </a:r>
          </a:p>
          <a:p>
            <a:pPr algn="ctr"/>
            <a:r>
              <a:rPr lang="en-US" sz="500" dirty="0">
                <a:solidFill>
                  <a:schemeClr val="bg1"/>
                </a:solidFill>
                <a:latin typeface="+mj-lt"/>
              </a:rPr>
              <a:t>AMAZON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72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bg1"/>
        </a:buClr>
        <a:buSzPct val="90000"/>
        <a:buFont typeface="Amazon Ember" panose="020B0603020204020204" pitchFamily="34" charset="0"/>
        <a:buChar char="•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bg1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bg1"/>
        </a:buClr>
        <a:buFont typeface="Amazon Ember" panose="020B0603020204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bg1"/>
        </a:buClr>
        <a:buFont typeface="Amazon Ember" panose="020B0603020204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bg1"/>
        </a:buClr>
        <a:buFont typeface="Amazon Ember" panose="020B0603020204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12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960">
          <p15:clr>
            <a:srgbClr val="F26B43"/>
          </p15:clr>
        </p15:guide>
        <p15:guide id="7" orient="horz" pos="1272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A76B8B-DDC0-67FC-E469-5AA4DCDE6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201880"/>
            <a:ext cx="3797301" cy="361335"/>
          </a:xfrm>
        </p:spPr>
        <p:txBody>
          <a:bodyPr/>
          <a:lstStyle/>
          <a:p>
            <a:r>
              <a:rPr lang="en-US" dirty="0"/>
              <a:t>Breakout session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74585-2A8D-63E9-CD2A-BE58818D9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8" y="1598621"/>
            <a:ext cx="4942705" cy="833148"/>
          </a:xfrm>
        </p:spPr>
        <p:txBody>
          <a:bodyPr/>
          <a:lstStyle/>
          <a:p>
            <a:r>
              <a:rPr lang="en-US" dirty="0"/>
              <a:t>VOICE &amp; AI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FCA83-7E6F-E009-C5E6-2FBC6D3F8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7" y="3064005"/>
            <a:ext cx="7226107" cy="1975926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Transforming the Conversational AI Lifecycle with Generative AI and LLMs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September 2023</a:t>
            </a:r>
          </a:p>
          <a:p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59F9C-520B-E23B-C20A-13F2FE9418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8" y="5259379"/>
            <a:ext cx="3797302" cy="369332"/>
          </a:xfrm>
        </p:spPr>
        <p:txBody>
          <a:bodyPr/>
          <a:lstStyle/>
          <a:p>
            <a:r>
              <a:rPr lang="en-US" b="1" dirty="0"/>
              <a:t>Victor Rojo (he/him)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515DC-D81A-6013-99D3-5CC9B07FE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8" y="5672167"/>
            <a:ext cx="3797302" cy="574003"/>
          </a:xfrm>
        </p:spPr>
        <p:txBody>
          <a:bodyPr/>
          <a:lstStyle/>
          <a:p>
            <a:r>
              <a:rPr lang="en-US" dirty="0"/>
              <a:t>Principal Tech Lead</a:t>
            </a:r>
          </a:p>
          <a:p>
            <a:r>
              <a:rPr lang="en-US" dirty="0"/>
              <a:t>AWS Conversational AI Competency</a:t>
            </a:r>
          </a:p>
        </p:txBody>
      </p:sp>
    </p:spTree>
    <p:extLst>
      <p:ext uri="{BB962C8B-B14F-4D97-AF65-F5344CB8AC3E}">
        <p14:creationId xmlns:p14="http://schemas.microsoft.com/office/powerpoint/2010/main" val="14927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/>
          </p:cNvSpPr>
          <p:nvPr/>
        </p:nvSpPr>
        <p:spPr>
          <a:xfrm>
            <a:off x="504654" y="302038"/>
            <a:ext cx="10940405" cy="72765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l" defTabSz="6095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9F91"/>
              </a:solidFill>
              <a:effectLst/>
              <a:uLnTx/>
              <a:uFillTx/>
              <a:latin typeface="Amazon Ember Heavy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1" name="Title 12">
            <a:extLst>
              <a:ext uri="{FF2B5EF4-FFF2-40B4-BE49-F238E27FC236}">
                <a16:creationId xmlns:a16="http://schemas.microsoft.com/office/drawing/2014/main" id="{8251F809-D556-493C-AC21-54B6695C4A5E}"/>
              </a:ext>
            </a:extLst>
          </p:cNvPr>
          <p:cNvSpPr txBox="1">
            <a:spLocks/>
          </p:cNvSpPr>
          <p:nvPr/>
        </p:nvSpPr>
        <p:spPr>
          <a:xfrm>
            <a:off x="352593" y="130334"/>
            <a:ext cx="11486813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Topics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 panose="020F0603020204020204" pitchFamily="34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BA26A-BD8C-47DC-874E-F2E2706F8BB9}"/>
              </a:ext>
            </a:extLst>
          </p:cNvPr>
          <p:cNvSpPr txBox="1"/>
          <p:nvPr/>
        </p:nvSpPr>
        <p:spPr>
          <a:xfrm>
            <a:off x="352594" y="823965"/>
            <a:ext cx="11486812" cy="5194870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/>
              <a:t>Visionaires</a:t>
            </a:r>
            <a:r>
              <a:rPr lang="en-US" sz="2400" dirty="0"/>
              <a:t>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“I don’t know that”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Adding Gen AI salt and spice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Implications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Examples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3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3D7353B-CE4E-45CB-8DB6-64F277E4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54" y="148431"/>
            <a:ext cx="11486812" cy="535531"/>
          </a:xfrm>
        </p:spPr>
        <p:txBody>
          <a:bodyPr/>
          <a:lstStyle/>
          <a:p>
            <a:r>
              <a:rPr lang="en-US" sz="3200" b="0" dirty="0">
                <a:solidFill>
                  <a:srgbClr val="FFFFFF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Q1 – 2022 – Large Language Models were already there…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2AA7CF-4A87-04FB-5F7C-1CA93C18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81" y="947670"/>
            <a:ext cx="5047910" cy="4632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ED12C5-6285-9DF5-64A8-F723A04A5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54" y="947671"/>
            <a:ext cx="5591346" cy="46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3D7353B-CE4E-45CB-8DB6-64F277E4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54" y="148431"/>
            <a:ext cx="11486812" cy="535531"/>
          </a:xfrm>
        </p:spPr>
        <p:txBody>
          <a:bodyPr/>
          <a:lstStyle/>
          <a:p>
            <a:r>
              <a:rPr lang="en-US" sz="3200" b="0" dirty="0">
                <a:solidFill>
                  <a:srgbClr val="FFFFFF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Conversational AI (CAI) is more than a </a:t>
            </a:r>
            <a:r>
              <a:rPr lang="en-US" sz="3200" b="0" i="1" dirty="0">
                <a:solidFill>
                  <a:srgbClr val="FF6600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Chatbot</a:t>
            </a:r>
            <a:r>
              <a:rPr lang="en-US" sz="3200" b="0" dirty="0">
                <a:solidFill>
                  <a:srgbClr val="0D9F91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  🤖</a:t>
            </a:r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365B9B0-427B-45FB-B90E-C171D7209BB7}"/>
              </a:ext>
            </a:extLst>
          </p:cNvPr>
          <p:cNvSpPr/>
          <p:nvPr/>
        </p:nvSpPr>
        <p:spPr>
          <a:xfrm>
            <a:off x="504654" y="2567598"/>
            <a:ext cx="11486813" cy="2738735"/>
          </a:xfrm>
          <a:prstGeom prst="rect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9A162-FEA0-4CCF-9163-D4BA3074432E}"/>
              </a:ext>
            </a:extLst>
          </p:cNvPr>
          <p:cNvSpPr/>
          <p:nvPr/>
        </p:nvSpPr>
        <p:spPr>
          <a:xfrm>
            <a:off x="504654" y="1285286"/>
            <a:ext cx="11486813" cy="1282312"/>
          </a:xfrm>
          <a:prstGeom prst="rect">
            <a:avLst/>
          </a:prstGeom>
          <a:solidFill>
            <a:srgbClr val="D7FCE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E61AE-624B-4E0F-B60C-0F921253AD2F}"/>
              </a:ext>
            </a:extLst>
          </p:cNvPr>
          <p:cNvSpPr txBox="1"/>
          <p:nvPr/>
        </p:nvSpPr>
        <p:spPr>
          <a:xfrm>
            <a:off x="1017995" y="3601279"/>
            <a:ext cx="1034485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Business Problem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Scope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Prioritization 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Education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Eligibility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9852C7-DE51-4187-A346-4C000754A56D}"/>
              </a:ext>
            </a:extLst>
          </p:cNvPr>
          <p:cNvCxnSpPr/>
          <p:nvPr/>
        </p:nvCxnSpPr>
        <p:spPr>
          <a:xfrm>
            <a:off x="1325310" y="2383114"/>
            <a:ext cx="0" cy="1162144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2F941C-682D-4742-A53E-DFDC4CAD8F3D}"/>
              </a:ext>
            </a:extLst>
          </p:cNvPr>
          <p:cNvCxnSpPr>
            <a:cxnSpLocks/>
          </p:cNvCxnSpPr>
          <p:nvPr/>
        </p:nvCxnSpPr>
        <p:spPr>
          <a:xfrm>
            <a:off x="2985668" y="2383114"/>
            <a:ext cx="0" cy="540967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7008CA3-775D-45B6-91DA-7E1051C06001}"/>
              </a:ext>
            </a:extLst>
          </p:cNvPr>
          <p:cNvSpPr txBox="1"/>
          <p:nvPr/>
        </p:nvSpPr>
        <p:spPr>
          <a:xfrm>
            <a:off x="2339974" y="2964186"/>
            <a:ext cx="1349932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Conv. Flow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VUI, UI (multimodal)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Interaction Scripts (human – bot)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Test Cases (UAT)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B6A90E-1F0F-49A2-AC20-84A70C235B9E}"/>
              </a:ext>
            </a:extLst>
          </p:cNvPr>
          <p:cNvSpPr/>
          <p:nvPr/>
        </p:nvSpPr>
        <p:spPr>
          <a:xfrm>
            <a:off x="543257" y="1539994"/>
            <a:ext cx="1564107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Discovery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0E3BA8-335F-4ADF-B1B6-B2564320EC27}"/>
              </a:ext>
            </a:extLst>
          </p:cNvPr>
          <p:cNvSpPr/>
          <p:nvPr/>
        </p:nvSpPr>
        <p:spPr>
          <a:xfrm>
            <a:off x="2396737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A04E2-43B6-4782-8483-CBF17AD82EE8}"/>
              </a:ext>
            </a:extLst>
          </p:cNvPr>
          <p:cNvSpPr/>
          <p:nvPr/>
        </p:nvSpPr>
        <p:spPr>
          <a:xfrm>
            <a:off x="4037989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Build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58727-5C05-424D-BC25-28E8BC1E5CB8}"/>
              </a:ext>
            </a:extLst>
          </p:cNvPr>
          <p:cNvSpPr/>
          <p:nvPr/>
        </p:nvSpPr>
        <p:spPr>
          <a:xfrm>
            <a:off x="5736391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7B4EF-1501-4733-82B9-FC149534D073}"/>
              </a:ext>
            </a:extLst>
          </p:cNvPr>
          <p:cNvSpPr/>
          <p:nvPr/>
        </p:nvSpPr>
        <p:spPr>
          <a:xfrm>
            <a:off x="7291918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Deploy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350B74-775F-457D-8877-F6769FF8BBFF}"/>
              </a:ext>
            </a:extLst>
          </p:cNvPr>
          <p:cNvSpPr/>
          <p:nvPr/>
        </p:nvSpPr>
        <p:spPr>
          <a:xfrm>
            <a:off x="8799820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Monitor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A9F910-0210-46DB-B013-986BD634FF33}"/>
              </a:ext>
            </a:extLst>
          </p:cNvPr>
          <p:cNvSpPr/>
          <p:nvPr/>
        </p:nvSpPr>
        <p:spPr>
          <a:xfrm>
            <a:off x="10307724" y="1539994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Optimize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4CCFFC-1522-431B-8B88-C6E8511DC985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2107364" y="1961554"/>
            <a:ext cx="28937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97AF7D-3B61-4AD5-9BCD-1A67E0BE6CE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615266" y="1961554"/>
            <a:ext cx="42272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EFF61B-A903-43D7-9CFE-98D125A9223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256518" y="1961554"/>
            <a:ext cx="47987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6650FB-1A12-4BB6-9203-034AE494F14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954921" y="1961554"/>
            <a:ext cx="336997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2AB67D-3AF3-48C9-9553-7E55BDC6EB5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510447" y="1961554"/>
            <a:ext cx="28937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8174A7-BAEB-4C60-B136-4FBC084B74F3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10018349" y="1961554"/>
            <a:ext cx="289375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FB5114-9428-4940-8BE4-257E35E918C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647254" y="2383114"/>
            <a:ext cx="0" cy="765556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F989E6B-0FDB-4D83-8D4A-231EEA434BC5}"/>
              </a:ext>
            </a:extLst>
          </p:cNvPr>
          <p:cNvSpPr txBox="1"/>
          <p:nvPr/>
        </p:nvSpPr>
        <p:spPr>
          <a:xfrm>
            <a:off x="3893719" y="3132628"/>
            <a:ext cx="1604206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Interaction Model (Intents, Slots, Utterances, Slot Types, Language)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State management (Context, Session, Usage)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Intent fulfillment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Integrations (CRM, ERPs, DBs)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Digital assets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Backend conditioning (3</a:t>
            </a:r>
            <a:r>
              <a:rPr lang="en-US" sz="1000" baseline="30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rd</a:t>
            </a:r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party, core platforms)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Security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885EE35-2AFB-40AA-B797-07D20F5D8164}"/>
              </a:ext>
            </a:extLst>
          </p:cNvPr>
          <p:cNvCxnSpPr>
            <a:cxnSpLocks/>
          </p:cNvCxnSpPr>
          <p:nvPr/>
        </p:nvCxnSpPr>
        <p:spPr>
          <a:xfrm flipH="1">
            <a:off x="6313732" y="2397453"/>
            <a:ext cx="1" cy="99987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4632FE1-46C3-479B-A11A-BE568A83942D}"/>
              </a:ext>
            </a:extLst>
          </p:cNvPr>
          <p:cNvSpPr txBox="1"/>
          <p:nvPr/>
        </p:nvSpPr>
        <p:spPr>
          <a:xfrm>
            <a:off x="5875247" y="3389632"/>
            <a:ext cx="1604206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Technical (Latency, Concurrency, Load,) 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 cases and variations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User (UAT)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Multi-channel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Multimodal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Certification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Personality</a:t>
            </a:r>
          </a:p>
          <a:p>
            <a:pPr algn="l"/>
            <a:endParaRPr lang="en-US" sz="1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l"/>
            <a:endParaRPr lang="en-US" sz="1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5EB89A8-8457-44B2-BF5C-1E5C43A5C733}"/>
              </a:ext>
            </a:extLst>
          </p:cNvPr>
          <p:cNvCxnSpPr>
            <a:cxnSpLocks/>
          </p:cNvCxnSpPr>
          <p:nvPr/>
        </p:nvCxnSpPr>
        <p:spPr>
          <a:xfrm flipH="1">
            <a:off x="7774498" y="2375423"/>
            <a:ext cx="1" cy="548658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CA59255-DE6D-439A-BF3B-4666784D30E1}"/>
              </a:ext>
            </a:extLst>
          </p:cNvPr>
          <p:cNvSpPr txBox="1"/>
          <p:nvPr/>
        </p:nvSpPr>
        <p:spPr>
          <a:xfrm>
            <a:off x="7510902" y="2916060"/>
            <a:ext cx="1604206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Launch the CAI solution to production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Backend Platforms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Interaction channels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Digital assets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Microsites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Adoption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084264-7E36-4762-91DD-C8F6F77407D5}"/>
              </a:ext>
            </a:extLst>
          </p:cNvPr>
          <p:cNvCxnSpPr>
            <a:cxnSpLocks/>
          </p:cNvCxnSpPr>
          <p:nvPr/>
        </p:nvCxnSpPr>
        <p:spPr>
          <a:xfrm flipH="1">
            <a:off x="9367653" y="2389282"/>
            <a:ext cx="1" cy="957665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E237CC7-B05B-4109-8842-0E9BC35E681E}"/>
              </a:ext>
            </a:extLst>
          </p:cNvPr>
          <p:cNvSpPr txBox="1"/>
          <p:nvPr/>
        </p:nvSpPr>
        <p:spPr>
          <a:xfrm>
            <a:off x="8991762" y="3346947"/>
            <a:ext cx="1224892" cy="17851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Performance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Availability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NLU Frictions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Exceptions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User Feedback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Business Reporting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Channels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Active users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Recurrent users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paths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requests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83BDEFE-3D46-4046-BF9F-3B7B0F176026}"/>
              </a:ext>
            </a:extLst>
          </p:cNvPr>
          <p:cNvCxnSpPr>
            <a:cxnSpLocks/>
          </p:cNvCxnSpPr>
          <p:nvPr/>
        </p:nvCxnSpPr>
        <p:spPr>
          <a:xfrm flipH="1">
            <a:off x="10845091" y="2375423"/>
            <a:ext cx="1" cy="957665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89F6009-5526-4BDF-941C-24F2FE1A76C8}"/>
              </a:ext>
            </a:extLst>
          </p:cNvPr>
          <p:cNvSpPr txBox="1"/>
          <p:nvPr/>
        </p:nvSpPr>
        <p:spPr>
          <a:xfrm>
            <a:off x="10316801" y="3333088"/>
            <a:ext cx="1604206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Solve Frictions (Utterances,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Slot values, Intents)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Reduce steps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Add/update intents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User reviews tracking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channels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Long term usage (1 year)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E989F3-A12C-51A8-A6E6-EA189801E594}"/>
              </a:ext>
            </a:extLst>
          </p:cNvPr>
          <p:cNvGrpSpPr/>
          <p:nvPr/>
        </p:nvGrpSpPr>
        <p:grpSpPr>
          <a:xfrm>
            <a:off x="4369967" y="3228914"/>
            <a:ext cx="4583870" cy="2868880"/>
            <a:chOff x="2152627" y="4048363"/>
            <a:chExt cx="4338789" cy="2540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7675F4-28B8-9585-1AAD-9B20A9AC6E15}"/>
                </a:ext>
              </a:extLst>
            </p:cNvPr>
            <p:cNvSpPr/>
            <p:nvPr/>
          </p:nvSpPr>
          <p:spPr>
            <a:xfrm>
              <a:off x="2152627" y="4048363"/>
              <a:ext cx="4338789" cy="2540282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A5FB06-C886-DEFB-E4DD-144AD94CB58D}"/>
                </a:ext>
              </a:extLst>
            </p:cNvPr>
            <p:cNvGrpSpPr/>
            <p:nvPr/>
          </p:nvGrpSpPr>
          <p:grpSpPr>
            <a:xfrm>
              <a:off x="2298133" y="4205240"/>
              <a:ext cx="4047500" cy="2230456"/>
              <a:chOff x="2298133" y="4205240"/>
              <a:chExt cx="4047500" cy="22304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6A082F9-18AD-7FC6-9EFF-2D782438E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8133" y="4205240"/>
                <a:ext cx="1349932" cy="2230456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8422E3E-7316-0C4E-ABD5-F6B144966E4D}"/>
                  </a:ext>
                </a:extLst>
              </p:cNvPr>
              <p:cNvSpPr/>
              <p:nvPr/>
            </p:nvSpPr>
            <p:spPr>
              <a:xfrm>
                <a:off x="2496064" y="4901514"/>
                <a:ext cx="370703" cy="304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689967E-804F-D6F4-8180-1F918814F461}"/>
                  </a:ext>
                </a:extLst>
              </p:cNvPr>
              <p:cNvSpPr/>
              <p:nvPr/>
            </p:nvSpPr>
            <p:spPr>
              <a:xfrm>
                <a:off x="3086149" y="4877843"/>
                <a:ext cx="370703" cy="304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A30502B8-4CBC-D65E-7E6B-A2214CD02402}"/>
                  </a:ext>
                </a:extLst>
              </p:cNvPr>
              <p:cNvSpPr/>
              <p:nvPr/>
            </p:nvSpPr>
            <p:spPr>
              <a:xfrm rot="283676">
                <a:off x="2556770" y="5495737"/>
                <a:ext cx="832657" cy="291990"/>
              </a:xfrm>
              <a:prstGeom prst="arc">
                <a:avLst>
                  <a:gd name="adj1" fmla="val 10144254"/>
                  <a:gd name="adj2" fmla="val 20211"/>
                </a:avLst>
              </a:prstGeom>
              <a:ln w="5715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Speech Bubble: Rectangle with Corners Rounded 20">
                <a:extLst>
                  <a:ext uri="{FF2B5EF4-FFF2-40B4-BE49-F238E27FC236}">
                    <a16:creationId xmlns:a16="http://schemas.microsoft.com/office/drawing/2014/main" id="{F98F3ED4-63CF-1EFB-B613-1E9AEE517D19}"/>
                  </a:ext>
                </a:extLst>
              </p:cNvPr>
              <p:cNvSpPr/>
              <p:nvPr/>
            </p:nvSpPr>
            <p:spPr>
              <a:xfrm>
                <a:off x="3857806" y="4466052"/>
                <a:ext cx="2487827" cy="558668"/>
              </a:xfrm>
              <a:prstGeom prst="wedgeRoundRectCallout">
                <a:avLst>
                  <a:gd name="adj1" fmla="val -55601"/>
                  <a:gd name="adj2" fmla="val -14177"/>
                  <a:gd name="adj3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I don’t know that!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7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3D7353B-CE4E-45CB-8DB6-64F277E4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54" y="22504"/>
            <a:ext cx="11221624" cy="535531"/>
          </a:xfrm>
        </p:spPr>
        <p:txBody>
          <a:bodyPr/>
          <a:lstStyle/>
          <a:p>
            <a:r>
              <a:rPr lang="en-US" sz="3200" b="0" dirty="0">
                <a:solidFill>
                  <a:srgbClr val="FFFFFF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Adding Gen AI “spice” to your CAI projects…</a:t>
            </a:r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365B9B0-427B-45FB-B90E-C171D7209BB7}"/>
              </a:ext>
            </a:extLst>
          </p:cNvPr>
          <p:cNvSpPr/>
          <p:nvPr/>
        </p:nvSpPr>
        <p:spPr>
          <a:xfrm>
            <a:off x="504654" y="3644017"/>
            <a:ext cx="11486813" cy="2738735"/>
          </a:xfrm>
          <a:prstGeom prst="rect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9A162-FEA0-4CCF-9163-D4BA3074432E}"/>
              </a:ext>
            </a:extLst>
          </p:cNvPr>
          <p:cNvSpPr/>
          <p:nvPr/>
        </p:nvSpPr>
        <p:spPr>
          <a:xfrm>
            <a:off x="504654" y="2361705"/>
            <a:ext cx="11486813" cy="1282312"/>
          </a:xfrm>
          <a:prstGeom prst="rect">
            <a:avLst/>
          </a:prstGeom>
          <a:solidFill>
            <a:srgbClr val="D7FCE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AF467-DC9B-496F-A52E-538CC23F001A}"/>
              </a:ext>
            </a:extLst>
          </p:cNvPr>
          <p:cNvGrpSpPr/>
          <p:nvPr/>
        </p:nvGrpSpPr>
        <p:grpSpPr>
          <a:xfrm>
            <a:off x="511003" y="581976"/>
            <a:ext cx="3178903" cy="4957496"/>
            <a:chOff x="511003" y="581976"/>
            <a:chExt cx="3178903" cy="495749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CE61AE-624B-4E0F-B60C-0F921253AD2F}"/>
                </a:ext>
              </a:extLst>
            </p:cNvPr>
            <p:cNvSpPr txBox="1"/>
            <p:nvPr/>
          </p:nvSpPr>
          <p:spPr>
            <a:xfrm>
              <a:off x="1017995" y="4677698"/>
              <a:ext cx="1034485" cy="86177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 Problem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Scope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Prioritization 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Education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Eligibility 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19852C7-DE51-4187-A346-4C000754A56D}"/>
                </a:ext>
              </a:extLst>
            </p:cNvPr>
            <p:cNvCxnSpPr/>
            <p:nvPr/>
          </p:nvCxnSpPr>
          <p:spPr>
            <a:xfrm>
              <a:off x="1325310" y="3459533"/>
              <a:ext cx="0" cy="1162144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82F941C-682D-4742-A53E-DFDC4CAD8F3D}"/>
                </a:ext>
              </a:extLst>
            </p:cNvPr>
            <p:cNvCxnSpPr>
              <a:cxnSpLocks/>
            </p:cNvCxnSpPr>
            <p:nvPr/>
          </p:nvCxnSpPr>
          <p:spPr>
            <a:xfrm>
              <a:off x="2985668" y="3459533"/>
              <a:ext cx="0" cy="540967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008CA3-775D-45B6-91DA-7E1051C06001}"/>
                </a:ext>
              </a:extLst>
            </p:cNvPr>
            <p:cNvSpPr txBox="1"/>
            <p:nvPr/>
          </p:nvSpPr>
          <p:spPr>
            <a:xfrm>
              <a:off x="2339974" y="4040605"/>
              <a:ext cx="1349932" cy="86177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Conv. Flow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VUI, UI (multimodal)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Interaction Scripts (human – bot)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Test Cases (UAT)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6A90E-1F0F-49A2-AC20-84A70C235B9E}"/>
                </a:ext>
              </a:extLst>
            </p:cNvPr>
            <p:cNvSpPr/>
            <p:nvPr/>
          </p:nvSpPr>
          <p:spPr>
            <a:xfrm>
              <a:off x="543257" y="2616413"/>
              <a:ext cx="1564107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Discovery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50E3BA8-335F-4ADF-B1B6-B2564320EC27}"/>
                </a:ext>
              </a:extLst>
            </p:cNvPr>
            <p:cNvSpPr/>
            <p:nvPr/>
          </p:nvSpPr>
          <p:spPr>
            <a:xfrm>
              <a:off x="2396737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4CCFFC-1522-431B-8B88-C6E8511DC985}"/>
                </a:ext>
              </a:extLst>
            </p:cNvPr>
            <p:cNvCxnSpPr>
              <a:stCxn id="5" idx="3"/>
              <a:endCxn id="7" idx="1"/>
            </p:cNvCxnSpPr>
            <p:nvPr/>
          </p:nvCxnSpPr>
          <p:spPr>
            <a:xfrm>
              <a:off x="2107364" y="3037973"/>
              <a:ext cx="289373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206599-B82D-4D6D-9272-37D5B7854ABD}"/>
                </a:ext>
              </a:extLst>
            </p:cNvPr>
            <p:cNvGrpSpPr/>
            <p:nvPr/>
          </p:nvGrpSpPr>
          <p:grpSpPr>
            <a:xfrm>
              <a:off x="511003" y="581976"/>
              <a:ext cx="3022773" cy="1975986"/>
              <a:chOff x="901874" y="3314842"/>
              <a:chExt cx="2604612" cy="87281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A598F4-46E9-425B-9B30-07EDD4FCE469}"/>
                  </a:ext>
                </a:extLst>
              </p:cNvPr>
              <p:cNvSpPr/>
              <p:nvPr/>
            </p:nvSpPr>
            <p:spPr>
              <a:xfrm>
                <a:off x="901874" y="3314842"/>
                <a:ext cx="2554714" cy="872817"/>
              </a:xfrm>
              <a:prstGeom prst="rect">
                <a:avLst/>
              </a:prstGeom>
              <a:solidFill>
                <a:srgbClr val="0D0D0D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t"/>
              <a:lstStyle/>
              <a:p>
                <a:pPr algn="ctr"/>
                <a:endParaRPr lang="en-US" b="1" i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61B8931-EC7B-4478-8E1C-18B03BE3F238}"/>
                  </a:ext>
                </a:extLst>
              </p:cNvPr>
              <p:cNvSpPr txBox="1"/>
              <p:nvPr/>
            </p:nvSpPr>
            <p:spPr>
              <a:xfrm>
                <a:off x="951772" y="3340191"/>
                <a:ext cx="2554714" cy="671157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marL="171450" indent="-171450" algn="just">
                  <a:buFontTx/>
                  <a:buChar char="-"/>
                </a:pPr>
                <a:r>
                  <a:rPr lang="en-US" sz="1100" dirty="0">
                    <a:solidFill>
                      <a:schemeClr val="tx1"/>
                    </a:solidFill>
                  </a:rPr>
                  <a:t>Narrow down the business problem</a:t>
                </a:r>
              </a:p>
              <a:p>
                <a:pPr marL="171450" indent="-171450" algn="just">
                  <a:buFontTx/>
                  <a:buChar char="-"/>
                </a:pPr>
                <a:r>
                  <a:rPr lang="en-US" sz="1100" dirty="0">
                    <a:solidFill>
                      <a:schemeClr val="tx1"/>
                    </a:solidFill>
                  </a:rPr>
                  <a:t>Write problem statements</a:t>
                </a:r>
              </a:p>
              <a:p>
                <a:pPr marL="171450" indent="-171450" algn="just">
                  <a:buFontTx/>
                  <a:buChar char="-"/>
                </a:pPr>
                <a:r>
                  <a:rPr lang="en-US" sz="1100" dirty="0"/>
                  <a:t>Write ideas narratives</a:t>
                </a:r>
              </a:p>
              <a:p>
                <a:pPr marL="171450" indent="-171450" algn="just">
                  <a:buFontTx/>
                  <a:buChar char="-"/>
                </a:pPr>
                <a:r>
                  <a:rPr lang="en-US" sz="1100" dirty="0">
                    <a:solidFill>
                      <a:schemeClr val="tx1"/>
                    </a:solidFill>
                  </a:rPr>
                  <a:t>Create deliverables outlines/content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AFE74A-8DBD-4C55-B4CD-89557F655F19}"/>
              </a:ext>
            </a:extLst>
          </p:cNvPr>
          <p:cNvGrpSpPr/>
          <p:nvPr/>
        </p:nvGrpSpPr>
        <p:grpSpPr>
          <a:xfrm>
            <a:off x="3615266" y="564203"/>
            <a:ext cx="3864187" cy="5583836"/>
            <a:chOff x="3615266" y="564203"/>
            <a:chExt cx="3864187" cy="55838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DA04E2-43B6-4782-8483-CBF17AD82EE8}"/>
                </a:ext>
              </a:extLst>
            </p:cNvPr>
            <p:cNvSpPr/>
            <p:nvPr/>
          </p:nvSpPr>
          <p:spPr>
            <a:xfrm>
              <a:off x="4037989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Build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E458727-5C05-424D-BC25-28E8BC1E5CB8}"/>
                </a:ext>
              </a:extLst>
            </p:cNvPr>
            <p:cNvSpPr/>
            <p:nvPr/>
          </p:nvSpPr>
          <p:spPr>
            <a:xfrm>
              <a:off x="5736391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Test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697AF7D-3B61-4AD5-9BCD-1A67E0BE6CE1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>
              <a:off x="3615266" y="3037973"/>
              <a:ext cx="422723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FF61B-A903-43D7-9CFE-98D125A92230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5256518" y="3037973"/>
              <a:ext cx="479873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0FB5114-9428-4940-8BE4-257E35E918C3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4647254" y="3459533"/>
              <a:ext cx="0" cy="765556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989E6B-0FDB-4D83-8D4A-231EEA434BC5}"/>
                </a:ext>
              </a:extLst>
            </p:cNvPr>
            <p:cNvSpPr txBox="1"/>
            <p:nvPr/>
          </p:nvSpPr>
          <p:spPr>
            <a:xfrm>
              <a:off x="3893719" y="4209047"/>
              <a:ext cx="1604206" cy="193899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Interaction Model (Intents, Slots, Utterances, Slot Types, Language)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State management (Context, Session, Usage)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Intent fulfillment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Integrations (CRM, ERPs, DBs)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Digital assets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Backend conditioning (3</a:t>
              </a:r>
              <a:r>
                <a:rPr lang="en-US" sz="1000" baseline="30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rd</a:t>
              </a:r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party, core platforms)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Security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885EE35-2AFB-40AA-B797-07D20F5D8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732" y="3473872"/>
              <a:ext cx="1" cy="99987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4632FE1-46C3-479B-A11A-BE568A83942D}"/>
                </a:ext>
              </a:extLst>
            </p:cNvPr>
            <p:cNvSpPr txBox="1"/>
            <p:nvPr/>
          </p:nvSpPr>
          <p:spPr>
            <a:xfrm>
              <a:off x="5875247" y="4466051"/>
              <a:ext cx="1604206" cy="1631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Technical (Latency, Concurrency, Load,) 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Use cases and variations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User (UAT)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Multi-channel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Multimodal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Certification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Personality</a:t>
              </a:r>
            </a:p>
            <a:p>
              <a:pPr algn="l"/>
              <a:endPara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algn="l"/>
              <a:endPara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6082CB-7992-4DF9-9BBA-F181F3B5FB6D}"/>
                </a:ext>
              </a:extLst>
            </p:cNvPr>
            <p:cNvGrpSpPr/>
            <p:nvPr/>
          </p:nvGrpSpPr>
          <p:grpSpPr>
            <a:xfrm>
              <a:off x="3638717" y="564203"/>
              <a:ext cx="3476457" cy="2031794"/>
              <a:chOff x="3638717" y="564203"/>
              <a:chExt cx="3476457" cy="203179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0FA0530-EB25-4099-8CDA-F86ED7D292EF}"/>
                  </a:ext>
                </a:extLst>
              </p:cNvPr>
              <p:cNvGrpSpPr/>
              <p:nvPr/>
            </p:nvGrpSpPr>
            <p:grpSpPr>
              <a:xfrm>
                <a:off x="3638717" y="564203"/>
                <a:ext cx="3476457" cy="2031794"/>
                <a:chOff x="901873" y="3303062"/>
                <a:chExt cx="2995535" cy="897468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0A3C01-C74E-4A71-B332-1184343A5317}"/>
                    </a:ext>
                  </a:extLst>
                </p:cNvPr>
                <p:cNvSpPr/>
                <p:nvPr/>
              </p:nvSpPr>
              <p:spPr>
                <a:xfrm>
                  <a:off x="901873" y="3314842"/>
                  <a:ext cx="2995535" cy="885688"/>
                </a:xfrm>
                <a:prstGeom prst="rect">
                  <a:avLst/>
                </a:prstGeom>
                <a:solidFill>
                  <a:srgbClr val="0D0D0D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45720" rIns="45720" rtlCol="0" anchor="t"/>
                <a:lstStyle/>
                <a:p>
                  <a:pPr algn="ctr"/>
                  <a:endParaRPr lang="en-US" b="1" i="1" dirty="0">
                    <a:solidFill>
                      <a:srgbClr val="FF6600"/>
                    </a:solidFill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866BB2E-5A94-430A-BE05-9251697BF31C}"/>
                    </a:ext>
                  </a:extLst>
                </p:cNvPr>
                <p:cNvSpPr txBox="1"/>
                <p:nvPr/>
              </p:nvSpPr>
              <p:spPr>
                <a:xfrm>
                  <a:off x="943315" y="3303062"/>
                  <a:ext cx="1591121" cy="82231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noAutofit/>
                </a:bodyPr>
                <a:lstStyle/>
                <a:p>
                  <a:pPr algn="just"/>
                  <a:r>
                    <a:rPr lang="en-US" sz="1050" b="1" dirty="0"/>
                    <a:t>Conv. AI Flows creation</a:t>
                  </a:r>
                </a:p>
                <a:p>
                  <a:r>
                    <a:rPr lang="en-US" sz="1050" dirty="0"/>
                    <a:t>(Phrases, Values, Synonyms, dictionaries)</a:t>
                  </a:r>
                </a:p>
                <a:p>
                  <a:endParaRPr lang="en-US" sz="1050" dirty="0"/>
                </a:p>
                <a:p>
                  <a:r>
                    <a:rPr lang="en-US" sz="1050" b="1" dirty="0"/>
                    <a:t>Code Generation</a:t>
                  </a:r>
                </a:p>
                <a:p>
                  <a:r>
                    <a:rPr lang="en-US" sz="1050" dirty="0"/>
                    <a:t>(Intent detection, fulfillment, request handling, validation, integrations, authentication, translation, test clients, observability, reporting, guardrails)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1D3C859-1F37-49ED-B28B-09BD0A50FCFE}"/>
                  </a:ext>
                </a:extLst>
              </p:cNvPr>
              <p:cNvSpPr txBox="1"/>
              <p:nvPr/>
            </p:nvSpPr>
            <p:spPr>
              <a:xfrm>
                <a:off x="5561957" y="619222"/>
                <a:ext cx="1532887" cy="187698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noAutofit/>
              </a:bodyPr>
              <a:lstStyle/>
              <a:p>
                <a:pPr algn="just"/>
                <a:r>
                  <a:rPr lang="en-US" sz="1050" b="1" dirty="0">
                    <a:solidFill>
                      <a:schemeClr val="tx1"/>
                    </a:solidFill>
                  </a:rPr>
                  <a:t>Content Generation</a:t>
                </a:r>
              </a:p>
              <a:p>
                <a:pPr algn="just"/>
                <a:r>
                  <a:rPr lang="en-US" sz="1050" dirty="0">
                    <a:solidFill>
                      <a:schemeClr val="tx1"/>
                    </a:solidFill>
                  </a:rPr>
                  <a:t>(text, images, audio, video, test data, tone, style, channel, issue descriptions)</a:t>
                </a:r>
              </a:p>
              <a:p>
                <a:pPr algn="just"/>
                <a:endParaRPr lang="en-US" sz="1050" dirty="0"/>
              </a:p>
              <a:p>
                <a:pPr algn="just"/>
                <a:r>
                  <a:rPr lang="en-US" sz="1050" b="1" dirty="0">
                    <a:solidFill>
                      <a:schemeClr val="tx1"/>
                    </a:solidFill>
                  </a:rPr>
                  <a:t>Pre-canned Assistants</a:t>
                </a:r>
              </a:p>
              <a:p>
                <a:pPr algn="just"/>
                <a:r>
                  <a:rPr lang="en-US" sz="1050" dirty="0"/>
                  <a:t>Contact Center, Human Resources, IT, FinServ, Banking, Healthcare</a:t>
                </a:r>
              </a:p>
              <a:p>
                <a:pPr algn="just"/>
                <a:endParaRPr lang="en-US" sz="1050" dirty="0"/>
              </a:p>
              <a:p>
                <a:pPr algn="just"/>
                <a:r>
                  <a:rPr lang="en-US" sz="1050" b="1" dirty="0"/>
                  <a:t>Observability / D&amp;A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852DD2-E843-4D25-8297-3FDA0D5ACDF8}"/>
              </a:ext>
            </a:extLst>
          </p:cNvPr>
          <p:cNvGrpSpPr/>
          <p:nvPr/>
        </p:nvGrpSpPr>
        <p:grpSpPr>
          <a:xfrm>
            <a:off x="6954921" y="581976"/>
            <a:ext cx="2160187" cy="4580054"/>
            <a:chOff x="6954921" y="581976"/>
            <a:chExt cx="2160187" cy="458005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57B4EF-1501-4733-82B9-FC149534D073}"/>
                </a:ext>
              </a:extLst>
            </p:cNvPr>
            <p:cNvSpPr/>
            <p:nvPr/>
          </p:nvSpPr>
          <p:spPr>
            <a:xfrm>
              <a:off x="7291918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Deploy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6650FB-1A12-4BB6-9203-034AE494F14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6954921" y="3037973"/>
              <a:ext cx="336997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5EB89A8-8457-44B2-BF5C-1E5C43A5C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4498" y="3451842"/>
              <a:ext cx="1" cy="548658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A59255-DE6D-439A-BF3B-4666784D30E1}"/>
                </a:ext>
              </a:extLst>
            </p:cNvPr>
            <p:cNvSpPr txBox="1"/>
            <p:nvPr/>
          </p:nvSpPr>
          <p:spPr>
            <a:xfrm>
              <a:off x="7510902" y="3992479"/>
              <a:ext cx="1604206" cy="116955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Launch the CAI solution to production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Backend Platforms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Interaction channels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Digital assets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Microsites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Adoption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ADC46DD-57C7-45B2-BCA3-E0FF8D0D1597}"/>
                </a:ext>
              </a:extLst>
            </p:cNvPr>
            <p:cNvGrpSpPr/>
            <p:nvPr/>
          </p:nvGrpSpPr>
          <p:grpSpPr>
            <a:xfrm>
              <a:off x="7229016" y="581976"/>
              <a:ext cx="1414781" cy="1993758"/>
              <a:chOff x="901874" y="3303062"/>
              <a:chExt cx="1219065" cy="88066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76BE700-95A8-4372-A216-F313E8E12364}"/>
                  </a:ext>
                </a:extLst>
              </p:cNvPr>
              <p:cNvSpPr/>
              <p:nvPr/>
            </p:nvSpPr>
            <p:spPr>
              <a:xfrm>
                <a:off x="901874" y="3314842"/>
                <a:ext cx="1219065" cy="868887"/>
              </a:xfrm>
              <a:prstGeom prst="rect">
                <a:avLst/>
              </a:prstGeom>
              <a:solidFill>
                <a:srgbClr val="0D0D0D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t"/>
              <a:lstStyle/>
              <a:p>
                <a:pPr algn="ctr"/>
                <a:endParaRPr lang="en-US" b="1" i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1BB0498-D227-462E-91CE-C4D3EFC175EC}"/>
                  </a:ext>
                </a:extLst>
              </p:cNvPr>
              <p:cNvSpPr txBox="1"/>
              <p:nvPr/>
            </p:nvSpPr>
            <p:spPr>
              <a:xfrm>
                <a:off x="943315" y="3303062"/>
                <a:ext cx="1062721" cy="86888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noAutofit/>
              </a:bodyPr>
              <a:lstStyle/>
              <a:p>
                <a:pPr algn="just"/>
                <a:r>
                  <a:rPr lang="en-US" sz="1050" b="1" dirty="0"/>
                  <a:t>Code Generation</a:t>
                </a:r>
              </a:p>
              <a:p>
                <a:pPr algn="just"/>
                <a:r>
                  <a:rPr lang="en-US" sz="1050" dirty="0" err="1"/>
                  <a:t>IaC</a:t>
                </a:r>
                <a:r>
                  <a:rPr lang="en-US" sz="1050" dirty="0"/>
                  <a:t> (Infrastructure as Code)</a:t>
                </a:r>
              </a:p>
              <a:p>
                <a:pPr algn="just"/>
                <a:endParaRPr lang="en-US" sz="1050" dirty="0"/>
              </a:p>
              <a:p>
                <a:pPr algn="just"/>
                <a:r>
                  <a:rPr lang="en-US" sz="1050" b="1" dirty="0"/>
                  <a:t>Deliverables</a:t>
                </a:r>
              </a:p>
              <a:p>
                <a:pPr algn="just"/>
                <a:r>
                  <a:rPr lang="en-US" sz="1050" dirty="0"/>
                  <a:t>Deployment guides</a:t>
                </a:r>
              </a:p>
              <a:p>
                <a:pPr algn="just"/>
                <a:r>
                  <a:rPr lang="en-US" sz="1050" dirty="0"/>
                  <a:t>Deployment plan</a:t>
                </a:r>
              </a:p>
              <a:p>
                <a:pPr algn="just"/>
                <a:r>
                  <a:rPr lang="en-US" sz="1050" dirty="0"/>
                  <a:t>Rollback plan</a:t>
                </a:r>
              </a:p>
              <a:p>
                <a:pPr algn="just"/>
                <a:r>
                  <a:rPr lang="en-US" sz="1050" dirty="0"/>
                  <a:t>Validation plan</a:t>
                </a:r>
              </a:p>
              <a:p>
                <a:pPr algn="just"/>
                <a:r>
                  <a:rPr lang="en-US" sz="1050" dirty="0"/>
                  <a:t>Troubleshooting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55109-106A-4632-B1EE-417CF5E91F80}"/>
              </a:ext>
            </a:extLst>
          </p:cNvPr>
          <p:cNvGrpSpPr/>
          <p:nvPr/>
        </p:nvGrpSpPr>
        <p:grpSpPr>
          <a:xfrm>
            <a:off x="8510447" y="581976"/>
            <a:ext cx="1839557" cy="5626494"/>
            <a:chOff x="8510447" y="581976"/>
            <a:chExt cx="1839557" cy="562649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A350B74-775F-457D-8877-F6769FF8BBFF}"/>
                </a:ext>
              </a:extLst>
            </p:cNvPr>
            <p:cNvSpPr/>
            <p:nvPr/>
          </p:nvSpPr>
          <p:spPr>
            <a:xfrm>
              <a:off x="8933170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Monitor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32AB67D-3AF3-48C9-9553-7E55BDC6EB5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8510447" y="3037973"/>
              <a:ext cx="422723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0084264-7E36-4762-91DD-C8F6F7740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1003" y="3465701"/>
              <a:ext cx="1" cy="957665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E237CC7-B05B-4109-8842-0E9BC35E681E}"/>
                </a:ext>
              </a:extLst>
            </p:cNvPr>
            <p:cNvSpPr txBox="1"/>
            <p:nvPr/>
          </p:nvSpPr>
          <p:spPr>
            <a:xfrm>
              <a:off x="9125112" y="4423366"/>
              <a:ext cx="1224892" cy="178510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Performance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Availability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NLU Frictions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Exceptions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User Feedback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 Reporting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Channels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Active users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Recurrent users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Frequent paths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Frequent requests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053B044-DBFB-4A05-81DA-320AE72A9D19}"/>
                </a:ext>
              </a:extLst>
            </p:cNvPr>
            <p:cNvGrpSpPr/>
            <p:nvPr/>
          </p:nvGrpSpPr>
          <p:grpSpPr>
            <a:xfrm>
              <a:off x="8805733" y="581976"/>
              <a:ext cx="1414781" cy="1993758"/>
              <a:chOff x="901874" y="3303062"/>
              <a:chExt cx="1219065" cy="88066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9D7B96B-4A65-43D4-ABA0-2D9B8181AABF}"/>
                  </a:ext>
                </a:extLst>
              </p:cNvPr>
              <p:cNvSpPr/>
              <p:nvPr/>
            </p:nvSpPr>
            <p:spPr>
              <a:xfrm>
                <a:off x="901874" y="3314842"/>
                <a:ext cx="1219065" cy="868887"/>
              </a:xfrm>
              <a:prstGeom prst="rect">
                <a:avLst/>
              </a:prstGeom>
              <a:solidFill>
                <a:srgbClr val="0D0D0D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t"/>
              <a:lstStyle/>
              <a:p>
                <a:pPr algn="ctr"/>
                <a:endParaRPr lang="en-US" b="1" i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BBB5A4D-CBF4-4BB9-9633-E5742622D764}"/>
                  </a:ext>
                </a:extLst>
              </p:cNvPr>
              <p:cNvSpPr txBox="1"/>
              <p:nvPr/>
            </p:nvSpPr>
            <p:spPr>
              <a:xfrm>
                <a:off x="943315" y="3303062"/>
                <a:ext cx="1128608" cy="86888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noAutofit/>
              </a:bodyPr>
              <a:lstStyle/>
              <a:p>
                <a:pPr algn="just"/>
                <a:r>
                  <a:rPr lang="en-US" sz="1050" b="1" dirty="0"/>
                  <a:t>Analysis</a:t>
                </a:r>
              </a:p>
              <a:p>
                <a:pPr algn="just"/>
                <a:r>
                  <a:rPr lang="en-US" sz="1050" dirty="0"/>
                  <a:t>Response, Logs</a:t>
                </a:r>
              </a:p>
              <a:p>
                <a:pPr algn="just"/>
                <a:r>
                  <a:rPr lang="en-US" sz="1050" dirty="0"/>
                  <a:t>Interactions, Exceptions, Alerts, Attacks</a:t>
                </a:r>
              </a:p>
              <a:p>
                <a:pPr algn="just"/>
                <a:endParaRPr lang="en-US" sz="1050" dirty="0"/>
              </a:p>
              <a:p>
                <a:pPr algn="just"/>
                <a:r>
                  <a:rPr lang="en-US" sz="1050" b="1" dirty="0"/>
                  <a:t>Deliverables</a:t>
                </a:r>
              </a:p>
              <a:p>
                <a:pPr algn="just"/>
                <a:r>
                  <a:rPr lang="en-US" sz="1050" dirty="0"/>
                  <a:t>Issue management</a:t>
                </a:r>
              </a:p>
              <a:p>
                <a:pPr algn="just"/>
                <a:r>
                  <a:rPr lang="en-US" sz="1050" dirty="0"/>
                  <a:t>Alert management</a:t>
                </a:r>
              </a:p>
              <a:p>
                <a:pPr algn="just"/>
                <a:r>
                  <a:rPr lang="en-US" sz="1050" dirty="0"/>
                  <a:t>Reports</a:t>
                </a:r>
              </a:p>
              <a:p>
                <a:pPr algn="just"/>
                <a:r>
                  <a:rPr lang="en-US" sz="1050" dirty="0"/>
                  <a:t>Costs</a:t>
                </a:r>
              </a:p>
              <a:p>
                <a:pPr algn="just"/>
                <a:endParaRPr lang="en-US" sz="1050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69B8D4-E245-4FCF-83DE-70140A329779}"/>
              </a:ext>
            </a:extLst>
          </p:cNvPr>
          <p:cNvGrpSpPr/>
          <p:nvPr/>
        </p:nvGrpSpPr>
        <p:grpSpPr>
          <a:xfrm>
            <a:off x="10151699" y="581976"/>
            <a:ext cx="1969333" cy="4997082"/>
            <a:chOff x="10151699" y="581976"/>
            <a:chExt cx="1969333" cy="49970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DA9F910-0210-46DB-B013-986BD634FF33}"/>
                </a:ext>
              </a:extLst>
            </p:cNvPr>
            <p:cNvSpPr/>
            <p:nvPr/>
          </p:nvSpPr>
          <p:spPr>
            <a:xfrm>
              <a:off x="10507749" y="2616413"/>
              <a:ext cx="1218529" cy="843120"/>
            </a:xfrm>
            <a:prstGeom prst="roundRect">
              <a:avLst/>
            </a:prstGeom>
            <a:solidFill>
              <a:schemeClr val="accent5">
                <a:lumMod val="90000"/>
                <a:alpha val="25098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Optimize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48174A7-BAEB-4C60-B136-4FBC084B74F3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10151699" y="3037973"/>
              <a:ext cx="356050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83BDEFE-3D46-4046-BF9F-3B7B0F176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5116" y="3451842"/>
              <a:ext cx="1" cy="957665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9F6009-5526-4BDF-941C-24F2FE1A76C8}"/>
                </a:ext>
              </a:extLst>
            </p:cNvPr>
            <p:cNvSpPr txBox="1"/>
            <p:nvPr/>
          </p:nvSpPr>
          <p:spPr>
            <a:xfrm>
              <a:off x="10516826" y="4409507"/>
              <a:ext cx="1604206" cy="116955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Solve Frictions (Utterances,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Slot values, Intents)</a:t>
              </a:r>
            </a:p>
            <a:p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Reduce steps</a:t>
              </a:r>
            </a:p>
            <a:p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Add/update intents</a:t>
              </a:r>
            </a:p>
            <a:p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User reviews tracking</a:t>
              </a:r>
            </a:p>
            <a:p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Frequent channels</a:t>
              </a:r>
            </a:p>
            <a:p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Long term usage (1 year)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280473C-9A27-4F8E-AA1A-DAC05879DFE6}"/>
                </a:ext>
              </a:extLst>
            </p:cNvPr>
            <p:cNvGrpSpPr/>
            <p:nvPr/>
          </p:nvGrpSpPr>
          <p:grpSpPr>
            <a:xfrm>
              <a:off x="10361203" y="581976"/>
              <a:ext cx="1414781" cy="1993758"/>
              <a:chOff x="901874" y="3303062"/>
              <a:chExt cx="1219065" cy="880667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8745F09-A8AA-48FA-8799-508F9D3A0FE4}"/>
                  </a:ext>
                </a:extLst>
              </p:cNvPr>
              <p:cNvSpPr/>
              <p:nvPr/>
            </p:nvSpPr>
            <p:spPr>
              <a:xfrm>
                <a:off x="901874" y="3314842"/>
                <a:ext cx="1219065" cy="868887"/>
              </a:xfrm>
              <a:prstGeom prst="rect">
                <a:avLst/>
              </a:prstGeom>
              <a:solidFill>
                <a:srgbClr val="0D0D0D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t"/>
              <a:lstStyle/>
              <a:p>
                <a:pPr algn="ctr"/>
                <a:endParaRPr lang="en-US" b="1" i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954B73B-F708-488F-9BDB-9039DB22F176}"/>
                  </a:ext>
                </a:extLst>
              </p:cNvPr>
              <p:cNvSpPr txBox="1"/>
              <p:nvPr/>
            </p:nvSpPr>
            <p:spPr>
              <a:xfrm>
                <a:off x="943315" y="3303062"/>
                <a:ext cx="1062721" cy="86888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noAutofit/>
              </a:bodyPr>
              <a:lstStyle/>
              <a:p>
                <a:pPr algn="just"/>
                <a:r>
                  <a:rPr lang="en-US" sz="1050" b="1" dirty="0"/>
                  <a:t>Prompts</a:t>
                </a:r>
              </a:p>
              <a:p>
                <a:pPr algn="just"/>
                <a:endParaRPr lang="en-US" sz="1050" b="1" dirty="0"/>
              </a:p>
              <a:p>
                <a:pPr algn="just"/>
                <a:r>
                  <a:rPr lang="en-US" sz="1050" b="1" dirty="0"/>
                  <a:t>Models</a:t>
                </a:r>
              </a:p>
              <a:p>
                <a:pPr algn="just"/>
                <a:endParaRPr lang="en-US" sz="1050" b="1" dirty="0"/>
              </a:p>
              <a:p>
                <a:pPr algn="just"/>
                <a:r>
                  <a:rPr lang="en-US" sz="1050" b="1" dirty="0"/>
                  <a:t>Process</a:t>
                </a:r>
              </a:p>
              <a:p>
                <a:pPr algn="just"/>
                <a:endParaRPr lang="en-US" sz="1050" b="1" dirty="0"/>
              </a:p>
              <a:p>
                <a:pPr algn="just"/>
                <a:r>
                  <a:rPr lang="en-US" sz="1050" b="1" dirty="0"/>
                  <a:t>Tools</a:t>
                </a:r>
              </a:p>
              <a:p>
                <a:pPr algn="just"/>
                <a:endParaRPr lang="en-US" sz="1050" b="1" dirty="0"/>
              </a:p>
              <a:p>
                <a:pPr algn="just"/>
                <a:r>
                  <a:rPr lang="en-US" sz="1050" b="1" dirty="0"/>
                  <a:t>Agents</a:t>
                </a:r>
              </a:p>
              <a:p>
                <a:pPr algn="just"/>
                <a:endParaRPr lang="en-US" sz="1050" b="1" dirty="0"/>
              </a:p>
              <a:p>
                <a:pPr algn="just"/>
                <a:r>
                  <a:rPr lang="en-US" sz="1050" b="1" dirty="0"/>
                  <a:t>Solution Features</a:t>
                </a:r>
              </a:p>
              <a:p>
                <a:pPr algn="just"/>
                <a:endParaRPr lang="en-US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07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79B04BF5-55DB-446F-AC07-66704831E5C4}"/>
              </a:ext>
            </a:extLst>
          </p:cNvPr>
          <p:cNvSpPr/>
          <p:nvPr/>
        </p:nvSpPr>
        <p:spPr>
          <a:xfrm>
            <a:off x="504653" y="562916"/>
            <a:ext cx="11486813" cy="1885894"/>
          </a:xfrm>
          <a:prstGeom prst="rect">
            <a:avLst/>
          </a:prstGeom>
          <a:solidFill>
            <a:schemeClr val="accent2">
              <a:lumMod val="40000"/>
              <a:lumOff val="60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365B9B0-427B-45FB-B90E-C171D7209BB7}"/>
              </a:ext>
            </a:extLst>
          </p:cNvPr>
          <p:cNvSpPr/>
          <p:nvPr/>
        </p:nvSpPr>
        <p:spPr>
          <a:xfrm>
            <a:off x="504654" y="3610681"/>
            <a:ext cx="11486813" cy="2665342"/>
          </a:xfrm>
          <a:prstGeom prst="rect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9A162-FEA0-4CCF-9163-D4BA3074432E}"/>
              </a:ext>
            </a:extLst>
          </p:cNvPr>
          <p:cNvSpPr/>
          <p:nvPr/>
        </p:nvSpPr>
        <p:spPr>
          <a:xfrm>
            <a:off x="504654" y="2448810"/>
            <a:ext cx="11486813" cy="1147531"/>
          </a:xfrm>
          <a:prstGeom prst="rect">
            <a:avLst/>
          </a:prstGeom>
          <a:solidFill>
            <a:srgbClr val="D7FCE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8" name="Title 1"/>
          <p:cNvSpPr txBox="1">
            <a:spLocks/>
          </p:cNvSpPr>
          <p:nvPr/>
        </p:nvSpPr>
        <p:spPr>
          <a:xfrm>
            <a:off x="504654" y="302038"/>
            <a:ext cx="10940405" cy="72765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l" defTabSz="6095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9F91"/>
              </a:solidFill>
              <a:effectLst/>
              <a:uLnTx/>
              <a:uFillTx/>
              <a:latin typeface="Amazon Ember Heavy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E61AE-624B-4E0F-B60C-0F921253AD2F}"/>
              </a:ext>
            </a:extLst>
          </p:cNvPr>
          <p:cNvSpPr txBox="1"/>
          <p:nvPr/>
        </p:nvSpPr>
        <p:spPr>
          <a:xfrm>
            <a:off x="1308276" y="4702566"/>
            <a:ext cx="1034485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Business Problem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Scope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Prioritization 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Education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Eligibility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9852C7-DE51-4187-A346-4C000754A56D}"/>
              </a:ext>
            </a:extLst>
          </p:cNvPr>
          <p:cNvCxnSpPr/>
          <p:nvPr/>
        </p:nvCxnSpPr>
        <p:spPr>
          <a:xfrm>
            <a:off x="1615591" y="3484401"/>
            <a:ext cx="0" cy="1162144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2F941C-682D-4742-A53E-DFDC4CAD8F3D}"/>
              </a:ext>
            </a:extLst>
          </p:cNvPr>
          <p:cNvCxnSpPr>
            <a:cxnSpLocks/>
          </p:cNvCxnSpPr>
          <p:nvPr/>
        </p:nvCxnSpPr>
        <p:spPr>
          <a:xfrm>
            <a:off x="3275949" y="3484401"/>
            <a:ext cx="0" cy="540967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7008CA3-775D-45B6-91DA-7E1051C06001}"/>
              </a:ext>
            </a:extLst>
          </p:cNvPr>
          <p:cNvSpPr txBox="1"/>
          <p:nvPr/>
        </p:nvSpPr>
        <p:spPr>
          <a:xfrm>
            <a:off x="2630255" y="4065473"/>
            <a:ext cx="1349932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Conv. Flow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VUI, UI (multimodal)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Interaction Scripts (human – bot)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Test Cases (UAT)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B6A90E-1F0F-49A2-AC20-84A70C235B9E}"/>
              </a:ext>
            </a:extLst>
          </p:cNvPr>
          <p:cNvSpPr/>
          <p:nvPr/>
        </p:nvSpPr>
        <p:spPr>
          <a:xfrm>
            <a:off x="833538" y="2641281"/>
            <a:ext cx="1564107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Discovery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0E3BA8-335F-4ADF-B1B6-B2564320EC27}"/>
              </a:ext>
            </a:extLst>
          </p:cNvPr>
          <p:cNvSpPr/>
          <p:nvPr/>
        </p:nvSpPr>
        <p:spPr>
          <a:xfrm>
            <a:off x="2687018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A04E2-43B6-4782-8483-CBF17AD82EE8}"/>
              </a:ext>
            </a:extLst>
          </p:cNvPr>
          <p:cNvSpPr/>
          <p:nvPr/>
        </p:nvSpPr>
        <p:spPr>
          <a:xfrm>
            <a:off x="4194920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Build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58727-5C05-424D-BC25-28E8BC1E5CB8}"/>
              </a:ext>
            </a:extLst>
          </p:cNvPr>
          <p:cNvSpPr/>
          <p:nvPr/>
        </p:nvSpPr>
        <p:spPr>
          <a:xfrm>
            <a:off x="5702822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57B4EF-1501-4733-82B9-FC149534D073}"/>
              </a:ext>
            </a:extLst>
          </p:cNvPr>
          <p:cNvSpPr/>
          <p:nvPr/>
        </p:nvSpPr>
        <p:spPr>
          <a:xfrm>
            <a:off x="7210724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Deploy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350B74-775F-457D-8877-F6769FF8BBFF}"/>
              </a:ext>
            </a:extLst>
          </p:cNvPr>
          <p:cNvSpPr/>
          <p:nvPr/>
        </p:nvSpPr>
        <p:spPr>
          <a:xfrm>
            <a:off x="8718626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Monitor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A9F910-0210-46DB-B013-986BD634FF33}"/>
              </a:ext>
            </a:extLst>
          </p:cNvPr>
          <p:cNvSpPr/>
          <p:nvPr/>
        </p:nvSpPr>
        <p:spPr>
          <a:xfrm>
            <a:off x="10226530" y="2641281"/>
            <a:ext cx="1218529" cy="843120"/>
          </a:xfrm>
          <a:prstGeom prst="roundRect">
            <a:avLst/>
          </a:prstGeom>
          <a:solidFill>
            <a:schemeClr val="accent5">
              <a:lumMod val="90000"/>
              <a:alpha val="25098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Optimize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4CCFFC-1522-431B-8B88-C6E8511DC985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2397645" y="3062841"/>
            <a:ext cx="28937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97AF7D-3B61-4AD5-9BCD-1A67E0BE6CE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905547" y="3062841"/>
            <a:ext cx="289373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8174A7-BAEB-4C60-B136-4FBC084B74F3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9937155" y="3062841"/>
            <a:ext cx="289375" cy="0"/>
          </a:xfrm>
          <a:prstGeom prst="straightConnector1">
            <a:avLst/>
          </a:prstGeom>
          <a:ln w="19050" cap="rnd">
            <a:solidFill>
              <a:schemeClr val="tx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F989E6B-0FDB-4D83-8D4A-231EEA434BC5}"/>
              </a:ext>
            </a:extLst>
          </p:cNvPr>
          <p:cNvSpPr txBox="1"/>
          <p:nvPr/>
        </p:nvSpPr>
        <p:spPr>
          <a:xfrm>
            <a:off x="4050650" y="4233915"/>
            <a:ext cx="1604206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Interaction Model (Intents, Slots, Utterances, Slot Types, Language)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State management (Context, Session, Usage)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Intent fulfillment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Integrations (CRM, ERPs, DBs)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Digital assets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Backend conditioning (3</a:t>
            </a:r>
            <a:r>
              <a:rPr lang="en-US" sz="1000" baseline="30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rd</a:t>
            </a:r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party, core platforms)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Security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084264-7E36-4762-91DD-C8F6F77407D5}"/>
              </a:ext>
            </a:extLst>
          </p:cNvPr>
          <p:cNvCxnSpPr>
            <a:cxnSpLocks/>
          </p:cNvCxnSpPr>
          <p:nvPr/>
        </p:nvCxnSpPr>
        <p:spPr>
          <a:xfrm flipH="1">
            <a:off x="9286459" y="3490569"/>
            <a:ext cx="1" cy="957665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E237CC7-B05B-4109-8842-0E9BC35E681E}"/>
              </a:ext>
            </a:extLst>
          </p:cNvPr>
          <p:cNvSpPr txBox="1"/>
          <p:nvPr/>
        </p:nvSpPr>
        <p:spPr>
          <a:xfrm>
            <a:off x="8910568" y="4448234"/>
            <a:ext cx="1224892" cy="17851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Performance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Availability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NLU Frictions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Exceptions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User Feedback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Business Reporting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Channels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Active users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Recurrent users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paths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requests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83BDEFE-3D46-4046-BF9F-3B7B0F176026}"/>
              </a:ext>
            </a:extLst>
          </p:cNvPr>
          <p:cNvCxnSpPr>
            <a:cxnSpLocks/>
          </p:cNvCxnSpPr>
          <p:nvPr/>
        </p:nvCxnSpPr>
        <p:spPr>
          <a:xfrm flipH="1">
            <a:off x="10763897" y="3476710"/>
            <a:ext cx="1" cy="957665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89F6009-5526-4BDF-941C-24F2FE1A76C8}"/>
              </a:ext>
            </a:extLst>
          </p:cNvPr>
          <p:cNvSpPr txBox="1"/>
          <p:nvPr/>
        </p:nvSpPr>
        <p:spPr>
          <a:xfrm>
            <a:off x="10235607" y="4434375"/>
            <a:ext cx="1604206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Solve Frictions (Utterances,</a:t>
            </a:r>
          </a:p>
          <a:p>
            <a:pPr algn="l"/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Slot values, Intents)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Reduce steps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Add/update intents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User reviews tracking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Frequent channels</a:t>
            </a:r>
          </a:p>
          <a:p>
            <a:r>
              <a: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Long term usage (1 year)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959520-BC36-49F4-9918-7638E4107954}"/>
              </a:ext>
            </a:extLst>
          </p:cNvPr>
          <p:cNvGrpSpPr/>
          <p:nvPr/>
        </p:nvGrpSpPr>
        <p:grpSpPr>
          <a:xfrm>
            <a:off x="640361" y="657687"/>
            <a:ext cx="11215398" cy="612756"/>
            <a:chOff x="629190" y="1384053"/>
            <a:chExt cx="11215398" cy="61275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E463C20-85EA-45FD-B54C-03C919A29908}"/>
                </a:ext>
              </a:extLst>
            </p:cNvPr>
            <p:cNvSpPr/>
            <p:nvPr/>
          </p:nvSpPr>
          <p:spPr>
            <a:xfrm>
              <a:off x="629190" y="1384053"/>
              <a:ext cx="1363248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Global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(Multilanguage)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4A09A56-1696-4345-AAE5-8A35BBF49BCC}"/>
                </a:ext>
              </a:extLst>
            </p:cNvPr>
            <p:cNvSpPr/>
            <p:nvPr/>
          </p:nvSpPr>
          <p:spPr>
            <a:xfrm>
              <a:off x="2113084" y="1384053"/>
              <a:ext cx="1363248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Efficient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(Best practices)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DD2F58F-CC33-4626-BC81-4628ABF18931}"/>
                </a:ext>
              </a:extLst>
            </p:cNvPr>
            <p:cNvSpPr/>
            <p:nvPr/>
          </p:nvSpPr>
          <p:spPr>
            <a:xfrm>
              <a:off x="3596978" y="1384053"/>
              <a:ext cx="1435438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Privacy, Sec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(PII, Regulations)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FC7F9F7-47D9-40F8-8AD6-D8D13CCFD4D8}"/>
                </a:ext>
              </a:extLst>
            </p:cNvPr>
            <p:cNvSpPr/>
            <p:nvPr/>
          </p:nvSpPr>
          <p:spPr>
            <a:xfrm>
              <a:off x="5153062" y="1384053"/>
              <a:ext cx="1701136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Multichannel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(SMS, Chat, Voice, Social)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7D590BCE-3CC5-43D0-AA25-1B3BD590F3C7}"/>
                </a:ext>
              </a:extLst>
            </p:cNvPr>
            <p:cNvSpPr/>
            <p:nvPr/>
          </p:nvSpPr>
          <p:spPr>
            <a:xfrm>
              <a:off x="7006376" y="1384053"/>
              <a:ext cx="1469370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Flexible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(Changes, New Tech)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D57D047-AD22-497E-A355-863DEE348AAC}"/>
                </a:ext>
              </a:extLst>
            </p:cNvPr>
            <p:cNvSpPr/>
            <p:nvPr/>
          </p:nvSpPr>
          <p:spPr>
            <a:xfrm>
              <a:off x="8596172" y="1384053"/>
              <a:ext cx="1218529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Speed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(Time to Market, Competitors)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5E7E59ED-45BA-492B-8DCA-3D49E54BBCDB}"/>
                </a:ext>
              </a:extLst>
            </p:cNvPr>
            <p:cNvSpPr/>
            <p:nvPr/>
          </p:nvSpPr>
          <p:spPr>
            <a:xfrm>
              <a:off x="9935127" y="1392992"/>
              <a:ext cx="1909461" cy="603817"/>
            </a:xfrm>
            <a:prstGeom prst="round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Expertise</a:t>
              </a: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(Designers, Developers, Linguists, Testers, Tools )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itle 12">
            <a:extLst>
              <a:ext uri="{FF2B5EF4-FFF2-40B4-BE49-F238E27FC236}">
                <a16:creationId xmlns:a16="http://schemas.microsoft.com/office/drawing/2014/main" id="{8251F809-D556-493C-AC21-54B6695C4A5E}"/>
              </a:ext>
            </a:extLst>
          </p:cNvPr>
          <p:cNvSpPr txBox="1">
            <a:spLocks/>
          </p:cNvSpPr>
          <p:nvPr/>
        </p:nvSpPr>
        <p:spPr>
          <a:xfrm>
            <a:off x="504652" y="46445"/>
            <a:ext cx="11486813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FFFFFF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Implications and challenges</a:t>
            </a:r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0565FB5-A7C8-48DA-8314-A5747DE9E618}"/>
              </a:ext>
            </a:extLst>
          </p:cNvPr>
          <p:cNvSpPr/>
          <p:nvPr/>
        </p:nvSpPr>
        <p:spPr>
          <a:xfrm>
            <a:off x="2907483" y="1501297"/>
            <a:ext cx="2131414" cy="760608"/>
          </a:xfrm>
          <a:prstGeom prst="round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Prompt </a:t>
            </a:r>
            <a:r>
              <a:rPr lang="en-US" sz="1600" b="1" dirty="0" err="1">
                <a:solidFill>
                  <a:schemeClr val="tx1"/>
                </a:solidFill>
              </a:rPr>
              <a:t>Eng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(Clarity, Context, Completeness, Creativity, Tone, Open-Ended, Closed-Ended)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CD7A968-35D3-4985-A780-08A90C0A4D38}"/>
              </a:ext>
            </a:extLst>
          </p:cNvPr>
          <p:cNvSpPr/>
          <p:nvPr/>
        </p:nvSpPr>
        <p:spPr>
          <a:xfrm>
            <a:off x="9365564" y="1533550"/>
            <a:ext cx="2490195" cy="763521"/>
          </a:xfrm>
          <a:prstGeom prst="round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Tech Selection/Priorities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(experiment, few/zero shot, budget, tasks, expertise, frameworks, fine-tune, train, </a:t>
            </a:r>
            <a:r>
              <a:rPr lang="en-US" sz="1000" dirty="0" err="1">
                <a:solidFill>
                  <a:schemeClr val="tx1"/>
                </a:solidFill>
              </a:rPr>
              <a:t>CoE</a:t>
            </a:r>
            <a:r>
              <a:rPr lang="en-US" sz="1000" dirty="0">
                <a:solidFill>
                  <a:schemeClr val="tx1"/>
                </a:solidFill>
              </a:rPr>
              <a:t>)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DA3B9A7-FC1F-4E4B-B1D1-089A46587A54}"/>
              </a:ext>
            </a:extLst>
          </p:cNvPr>
          <p:cNvSpPr/>
          <p:nvPr/>
        </p:nvSpPr>
        <p:spPr>
          <a:xfrm>
            <a:off x="640361" y="1484485"/>
            <a:ext cx="2131414" cy="752089"/>
          </a:xfrm>
          <a:prstGeom prst="round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Input Data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(Copyright, Data Sources, Amount of data, origin of data, type, quality, biases, harmful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B8427DD-E5F3-478D-A453-06BF157B75A2}"/>
              </a:ext>
            </a:extLst>
          </p:cNvPr>
          <p:cNvSpPr/>
          <p:nvPr/>
        </p:nvSpPr>
        <p:spPr>
          <a:xfrm>
            <a:off x="7125849" y="1540531"/>
            <a:ext cx="2131413" cy="752089"/>
          </a:xfrm>
          <a:prstGeom prst="round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Outputs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(</a:t>
            </a:r>
            <a:r>
              <a:rPr lang="en-US" sz="900" dirty="0">
                <a:solidFill>
                  <a:schemeClr val="tx1"/>
                </a:solidFill>
              </a:rPr>
              <a:t>Relevance, Coherence, Accuracy, Bias, Creativity, Errors, Harmful, False P/N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54CC7DE-B762-4FFF-8520-B50BB1516A2B}"/>
              </a:ext>
            </a:extLst>
          </p:cNvPr>
          <p:cNvSpPr/>
          <p:nvPr/>
        </p:nvSpPr>
        <p:spPr>
          <a:xfrm>
            <a:off x="5147199" y="1540531"/>
            <a:ext cx="1870348" cy="696043"/>
          </a:xfrm>
          <a:prstGeom prst="round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Validation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(A/B Testing, benchmarks vs previous versions)</a:t>
            </a: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E04695-6A95-4462-EBB8-C52DCBD1EFF6}"/>
              </a:ext>
            </a:extLst>
          </p:cNvPr>
          <p:cNvGrpSpPr/>
          <p:nvPr/>
        </p:nvGrpSpPr>
        <p:grpSpPr>
          <a:xfrm>
            <a:off x="4369967" y="3062841"/>
            <a:ext cx="4663947" cy="3213182"/>
            <a:chOff x="4369967" y="3062841"/>
            <a:chExt cx="4663947" cy="321318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FF61B-A903-43D7-9CFE-98D125A92230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5413450" y="3062841"/>
              <a:ext cx="289372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6650FB-1A12-4BB6-9203-034AE494F14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6921352" y="3062841"/>
              <a:ext cx="289372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32AB67D-3AF3-48C9-9553-7E55BDC6EB5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8429253" y="3062841"/>
              <a:ext cx="289373" cy="0"/>
            </a:xfrm>
            <a:prstGeom prst="straightConnector1">
              <a:avLst/>
            </a:prstGeom>
            <a:ln w="19050" cap="rnd">
              <a:solidFill>
                <a:schemeClr val="tx1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0FB5114-9428-4940-8BE4-257E35E918C3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4804185" y="3484401"/>
              <a:ext cx="0" cy="765556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885EE35-2AFB-40AA-B797-07D20F5D8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0163" y="3498740"/>
              <a:ext cx="1" cy="99987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4632FE1-46C3-479B-A11A-BE568A83942D}"/>
                </a:ext>
              </a:extLst>
            </p:cNvPr>
            <p:cNvSpPr txBox="1"/>
            <p:nvPr/>
          </p:nvSpPr>
          <p:spPr>
            <a:xfrm>
              <a:off x="5822628" y="4490919"/>
              <a:ext cx="1604206" cy="178510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Technical (Latency, Concurrency, Load, Exceptional, Normal, and Alternative flows)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User (UAT)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Multi-channel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Multimodal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Certification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Personality</a:t>
              </a:r>
            </a:p>
            <a:p>
              <a:pPr algn="l"/>
              <a:endPara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algn="l"/>
              <a:endParaRPr lang="en-US" sz="1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5EB89A8-8457-44B2-BF5C-1E5C43A5C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3304" y="3476710"/>
              <a:ext cx="1" cy="548658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A59255-DE6D-439A-BF3B-4666784D30E1}"/>
                </a:ext>
              </a:extLst>
            </p:cNvPr>
            <p:cNvSpPr txBox="1"/>
            <p:nvPr/>
          </p:nvSpPr>
          <p:spPr>
            <a:xfrm>
              <a:off x="7429708" y="4017347"/>
              <a:ext cx="1604206" cy="116955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Launch the CAI solution to production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Backend Platforms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Interaction channels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Digital assets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Microsites</a:t>
              </a:r>
            </a:p>
            <a:p>
              <a:pPr algn="l"/>
              <a:r>
                <a:rPr lang="en-US" sz="1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Adoption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5010A-25A4-4046-347F-6D04251A5CF1}"/>
                </a:ext>
              </a:extLst>
            </p:cNvPr>
            <p:cNvGrpSpPr/>
            <p:nvPr/>
          </p:nvGrpSpPr>
          <p:grpSpPr>
            <a:xfrm>
              <a:off x="4369967" y="3228914"/>
              <a:ext cx="4583870" cy="2868880"/>
              <a:chOff x="4369967" y="3228914"/>
              <a:chExt cx="4583870" cy="286888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E06E0D6-CDD9-1B00-3479-82639F69F5CD}"/>
                  </a:ext>
                </a:extLst>
              </p:cNvPr>
              <p:cNvGrpSpPr/>
              <p:nvPr/>
            </p:nvGrpSpPr>
            <p:grpSpPr>
              <a:xfrm>
                <a:off x="4369967" y="3228914"/>
                <a:ext cx="4583870" cy="2868880"/>
                <a:chOff x="2152627" y="4048363"/>
                <a:chExt cx="4338789" cy="254028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E6C0039-3B3A-91AF-BDE6-A5F3480862F2}"/>
                    </a:ext>
                  </a:extLst>
                </p:cNvPr>
                <p:cNvSpPr/>
                <p:nvPr/>
              </p:nvSpPr>
              <p:spPr>
                <a:xfrm>
                  <a:off x="2152627" y="4048363"/>
                  <a:ext cx="4338789" cy="2540282"/>
                </a:xfrm>
                <a:prstGeom prst="rect">
                  <a:avLst/>
                </a:prstGeom>
                <a:solidFill>
                  <a:schemeClr val="tx1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45720" rIns="4572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F038ECD2-5D9D-8B2B-3F83-A06512F683E2}"/>
                    </a:ext>
                  </a:extLst>
                </p:cNvPr>
                <p:cNvGrpSpPr/>
                <p:nvPr/>
              </p:nvGrpSpPr>
              <p:grpSpPr>
                <a:xfrm>
                  <a:off x="2298133" y="4205240"/>
                  <a:ext cx="4152326" cy="2230456"/>
                  <a:chOff x="2298133" y="4205240"/>
                  <a:chExt cx="4152326" cy="2230456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4E217047-6419-C7EA-367D-92CF3C18C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298133" y="4205240"/>
                    <a:ext cx="1349932" cy="2230456"/>
                  </a:xfrm>
                  <a:prstGeom prst="rect">
                    <a:avLst/>
                  </a:prstGeom>
                </p:spPr>
              </p:pic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F77333E6-CD4C-4A51-D9A1-8812FC5FCA5F}"/>
                      </a:ext>
                    </a:extLst>
                  </p:cNvPr>
                  <p:cNvSpPr/>
                  <p:nvPr/>
                </p:nvSpPr>
                <p:spPr>
                  <a:xfrm>
                    <a:off x="2496064" y="4901514"/>
                    <a:ext cx="370703" cy="304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45720" rIns="45720" rtlCol="0" anchor="ctr"/>
                  <a:lstStyle/>
                  <a:p>
                    <a:pPr algn="ctr"/>
                    <a:endParaRPr lang="en-US" dirty="0" err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405AE546-FABB-9B71-1E01-2E618E426672}"/>
                      </a:ext>
                    </a:extLst>
                  </p:cNvPr>
                  <p:cNvSpPr/>
                  <p:nvPr/>
                </p:nvSpPr>
                <p:spPr>
                  <a:xfrm>
                    <a:off x="3086149" y="4877843"/>
                    <a:ext cx="370703" cy="304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45720" rIns="45720" rtlCol="0" anchor="ctr"/>
                  <a:lstStyle/>
                  <a:p>
                    <a:pPr algn="ctr"/>
                    <a:endParaRPr lang="en-US" dirty="0" err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" name="Speech Bubble: Rectangle with Corners Rounded 37">
                    <a:extLst>
                      <a:ext uri="{FF2B5EF4-FFF2-40B4-BE49-F238E27FC236}">
                        <a16:creationId xmlns:a16="http://schemas.microsoft.com/office/drawing/2014/main" id="{38DC7C76-2614-7C85-3A3B-F2595C4A574F}"/>
                      </a:ext>
                    </a:extLst>
                  </p:cNvPr>
                  <p:cNvSpPr/>
                  <p:nvPr/>
                </p:nvSpPr>
                <p:spPr>
                  <a:xfrm>
                    <a:off x="3857805" y="4466052"/>
                    <a:ext cx="2592654" cy="558668"/>
                  </a:xfrm>
                  <a:prstGeom prst="wedgeRoundRectCallout">
                    <a:avLst>
                      <a:gd name="adj1" fmla="val -55601"/>
                      <a:gd name="adj2" fmla="val -14177"/>
                      <a:gd name="adj3" fmla="val 1666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45720" rIns="45720"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Your question requires human intervention</a:t>
                    </a:r>
                  </a:p>
                </p:txBody>
              </p:sp>
            </p:grpSp>
          </p:grpSp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1D73AEFE-19C0-4B62-8295-3733579AFF28}"/>
                  </a:ext>
                </a:extLst>
              </p:cNvPr>
              <p:cNvSpPr/>
              <p:nvPr/>
            </p:nvSpPr>
            <p:spPr>
              <a:xfrm>
                <a:off x="6171919" y="4834262"/>
                <a:ext cx="2628354" cy="630934"/>
              </a:xfrm>
              <a:prstGeom prst="wedgeRoundRectCallout">
                <a:avLst>
                  <a:gd name="adj1" fmla="val -55601"/>
                  <a:gd name="adj2" fmla="val -14177"/>
                  <a:gd name="adj3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Do you want to speak with the support team?</a:t>
                </a:r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CDB442-A1F6-D212-7084-F8EA426EB895}"/>
                </a:ext>
              </a:extLst>
            </p:cNvPr>
            <p:cNvCxnSpPr/>
            <p:nvPr/>
          </p:nvCxnSpPr>
          <p:spPr>
            <a:xfrm>
              <a:off x="4919450" y="5041557"/>
              <a:ext cx="735406" cy="0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61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>
            <a:extLst>
              <a:ext uri="{FF2B5EF4-FFF2-40B4-BE49-F238E27FC236}">
                <a16:creationId xmlns:a16="http://schemas.microsoft.com/office/drawing/2014/main" id="{C1B19E1E-AEBB-7C77-CCB6-3C2EF812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54" y="148431"/>
            <a:ext cx="11486812" cy="535531"/>
          </a:xfrm>
        </p:spPr>
        <p:txBody>
          <a:bodyPr/>
          <a:lstStyle/>
          <a:p>
            <a:r>
              <a:rPr lang="en-US" sz="3200" b="0" dirty="0">
                <a:solidFill>
                  <a:srgbClr val="FFFFFF"/>
                </a:solidFill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Large Language Models were already there…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8C6FC-21E6-B7D5-79D4-BFCEE2DA38CC}"/>
              </a:ext>
            </a:extLst>
          </p:cNvPr>
          <p:cNvGrpSpPr/>
          <p:nvPr/>
        </p:nvGrpSpPr>
        <p:grpSpPr>
          <a:xfrm>
            <a:off x="306086" y="1730227"/>
            <a:ext cx="6202364" cy="2615790"/>
            <a:chOff x="306086" y="1730227"/>
            <a:chExt cx="6202364" cy="26157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372C85-02F1-8919-230F-089CDB01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087" y="2064779"/>
              <a:ext cx="6202363" cy="22812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A2DE2E-048F-CD9F-9C8B-A4492677339A}"/>
                </a:ext>
              </a:extLst>
            </p:cNvPr>
            <p:cNvSpPr txBox="1"/>
            <p:nvPr/>
          </p:nvSpPr>
          <p:spPr>
            <a:xfrm>
              <a:off x="306086" y="1730227"/>
              <a:ext cx="445538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6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Amazon Lex + </a:t>
              </a:r>
              <a:r>
                <a:rPr lang="en-US" sz="1600" b="1" dirty="0" err="1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BlenderBot</a:t>
              </a:r>
              <a:r>
                <a:rPr lang="en-US" sz="16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– June 2022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79082B-DF4A-4BE5-94BC-48AACAB60333}"/>
              </a:ext>
            </a:extLst>
          </p:cNvPr>
          <p:cNvGrpSpPr/>
          <p:nvPr/>
        </p:nvGrpSpPr>
        <p:grpSpPr>
          <a:xfrm>
            <a:off x="6805484" y="1730227"/>
            <a:ext cx="5095366" cy="2615790"/>
            <a:chOff x="6805484" y="1730227"/>
            <a:chExt cx="5095366" cy="26157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380A7E-68FF-660D-2DC1-6915D0C5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5484" y="2064779"/>
              <a:ext cx="5095366" cy="22812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28609D-0ABC-1446-7CFD-FF53225E0693}"/>
                </a:ext>
              </a:extLst>
            </p:cNvPr>
            <p:cNvSpPr txBox="1"/>
            <p:nvPr/>
          </p:nvSpPr>
          <p:spPr>
            <a:xfrm>
              <a:off x="6837746" y="1730227"/>
              <a:ext cx="4455383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Amazon Lex + FLAN-T5 – June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4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/>
          </p:cNvSpPr>
          <p:nvPr/>
        </p:nvSpPr>
        <p:spPr>
          <a:xfrm>
            <a:off x="504654" y="302038"/>
            <a:ext cx="10940405" cy="72765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l" defTabSz="6095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9F91"/>
              </a:solidFill>
              <a:effectLst/>
              <a:uLnTx/>
              <a:uFillTx/>
              <a:latin typeface="Amazon Ember Heavy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1" name="Title 12">
            <a:extLst>
              <a:ext uri="{FF2B5EF4-FFF2-40B4-BE49-F238E27FC236}">
                <a16:creationId xmlns:a16="http://schemas.microsoft.com/office/drawing/2014/main" id="{8251F809-D556-493C-AC21-54B6695C4A5E}"/>
              </a:ext>
            </a:extLst>
          </p:cNvPr>
          <p:cNvSpPr txBox="1">
            <a:spLocks/>
          </p:cNvSpPr>
          <p:nvPr/>
        </p:nvSpPr>
        <p:spPr>
          <a:xfrm>
            <a:off x="504652" y="46445"/>
            <a:ext cx="11486813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Heavy"/>
                <a:ea typeface="Amazon Ember Light" panose="020B0403020204020204" pitchFamily="34" charset="0"/>
                <a:cs typeface="Amazon Ember Light" panose="020B0403020204020204" pitchFamily="34" charset="0"/>
              </a:rPr>
              <a:t>Example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 panose="020F0603020204020204" pitchFamily="34" charset="0"/>
              <a:ea typeface="+mj-ea"/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918DB2-C3AB-42CA-9127-D61269AD666B}"/>
              </a:ext>
            </a:extLst>
          </p:cNvPr>
          <p:cNvSpPr/>
          <p:nvPr/>
        </p:nvSpPr>
        <p:spPr>
          <a:xfrm>
            <a:off x="1241474" y="3101926"/>
            <a:ext cx="776068" cy="11254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Amazon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Alexa Device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059A65-74B0-4611-B718-9304B62EB09F}"/>
              </a:ext>
            </a:extLst>
          </p:cNvPr>
          <p:cNvSpPr/>
          <p:nvPr/>
        </p:nvSpPr>
        <p:spPr>
          <a:xfrm>
            <a:off x="2528665" y="3101926"/>
            <a:ext cx="776067" cy="11254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Amazon Alexa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Custom Skill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F8CBCC-E701-46B6-A369-87D7E1E48524}"/>
              </a:ext>
            </a:extLst>
          </p:cNvPr>
          <p:cNvSpPr/>
          <p:nvPr/>
        </p:nvSpPr>
        <p:spPr>
          <a:xfrm>
            <a:off x="3776001" y="3101926"/>
            <a:ext cx="963637" cy="11254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ChimeSDK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PSTN Audio Service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F63BCF-3250-402A-A774-3517E27A0638}"/>
              </a:ext>
            </a:extLst>
          </p:cNvPr>
          <p:cNvSpPr/>
          <p:nvPr/>
        </p:nvSpPr>
        <p:spPr>
          <a:xfrm>
            <a:off x="5257797" y="3101926"/>
            <a:ext cx="963637" cy="11254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Amazon Lambda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67F132-A68F-45BA-905B-0709F3C98049}"/>
              </a:ext>
            </a:extLst>
          </p:cNvPr>
          <p:cNvSpPr/>
          <p:nvPr/>
        </p:nvSpPr>
        <p:spPr>
          <a:xfrm>
            <a:off x="3658781" y="1513453"/>
            <a:ext cx="1636429" cy="8675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ChimeSDK</a:t>
            </a:r>
            <a:endParaRPr lang="en-US" sz="1100" dirty="0">
              <a:solidFill>
                <a:schemeClr val="tx1"/>
              </a:solidFill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SIP Media Application (Alexa Client, 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Lambda Function)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D07DE6-C96B-4EFD-A914-3EA4936DAFD8}"/>
              </a:ext>
            </a:extLst>
          </p:cNvPr>
          <p:cNvSpPr/>
          <p:nvPr/>
        </p:nvSpPr>
        <p:spPr>
          <a:xfrm>
            <a:off x="4065162" y="4542489"/>
            <a:ext cx="963637" cy="6484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Phone Numbers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5BBFE4-F53A-43FE-937C-2676ACEBA4C7}"/>
              </a:ext>
            </a:extLst>
          </p:cNvPr>
          <p:cNvSpPr/>
          <p:nvPr/>
        </p:nvSpPr>
        <p:spPr>
          <a:xfrm>
            <a:off x="6746631" y="3101926"/>
            <a:ext cx="963637" cy="11254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Amazon Connect</a:t>
            </a:r>
          </a:p>
        </p:txBody>
      </p:sp>
      <p:pic>
        <p:nvPicPr>
          <p:cNvPr id="8" name="Graphic 7" descr="Call center with solid fill">
            <a:extLst>
              <a:ext uri="{FF2B5EF4-FFF2-40B4-BE49-F238E27FC236}">
                <a16:creationId xmlns:a16="http://schemas.microsoft.com/office/drawing/2014/main" id="{8266FF77-A19D-4D62-92FD-87D797207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615" y="2441438"/>
            <a:ext cx="552151" cy="552151"/>
          </a:xfrm>
          <a:prstGeom prst="rect">
            <a:avLst/>
          </a:prstGeom>
        </p:spPr>
      </p:pic>
      <p:pic>
        <p:nvPicPr>
          <p:cNvPr id="23" name="Graphic 22" descr="Call center with solid fill">
            <a:extLst>
              <a:ext uri="{FF2B5EF4-FFF2-40B4-BE49-F238E27FC236}">
                <a16:creationId xmlns:a16="http://schemas.microsoft.com/office/drawing/2014/main" id="{D8699CE5-B033-4331-92BA-9A825079C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4503" y="3219746"/>
            <a:ext cx="552151" cy="552151"/>
          </a:xfrm>
          <a:prstGeom prst="rect">
            <a:avLst/>
          </a:prstGeom>
        </p:spPr>
      </p:pic>
      <p:pic>
        <p:nvPicPr>
          <p:cNvPr id="24" name="Graphic 23" descr="Call center with solid fill">
            <a:extLst>
              <a:ext uri="{FF2B5EF4-FFF2-40B4-BE49-F238E27FC236}">
                <a16:creationId xmlns:a16="http://schemas.microsoft.com/office/drawing/2014/main" id="{86A6ADD6-365B-4C15-8385-F6DDD9D2D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615" y="3728478"/>
            <a:ext cx="552151" cy="552151"/>
          </a:xfrm>
          <a:prstGeom prst="rect">
            <a:avLst/>
          </a:prstGeom>
        </p:spPr>
      </p:pic>
      <p:pic>
        <p:nvPicPr>
          <p:cNvPr id="29" name="Graphic 28" descr="Call center with solid fill">
            <a:extLst>
              <a:ext uri="{FF2B5EF4-FFF2-40B4-BE49-F238E27FC236}">
                <a16:creationId xmlns:a16="http://schemas.microsoft.com/office/drawing/2014/main" id="{7532903A-C5CA-4B8D-89DE-A56031D0B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614" y="4418330"/>
            <a:ext cx="552151" cy="552151"/>
          </a:xfrm>
          <a:prstGeom prst="rect">
            <a:avLst/>
          </a:prstGeom>
        </p:spPr>
      </p:pic>
      <p:pic>
        <p:nvPicPr>
          <p:cNvPr id="30" name="Graphic 29" descr="User with solid fill">
            <a:extLst>
              <a:ext uri="{FF2B5EF4-FFF2-40B4-BE49-F238E27FC236}">
                <a16:creationId xmlns:a16="http://schemas.microsoft.com/office/drawing/2014/main" id="{618FFBE2-4177-4B81-933E-ABACE954B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75" y="3340080"/>
            <a:ext cx="649107" cy="64910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AF9A84-65CB-4D49-9E7E-470A7E5D5219}"/>
              </a:ext>
            </a:extLst>
          </p:cNvPr>
          <p:cNvCxnSpPr/>
          <p:nvPr/>
        </p:nvCxnSpPr>
        <p:spPr>
          <a:xfrm>
            <a:off x="2017542" y="3495822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D05384-0343-4962-81BE-105236613070}"/>
              </a:ext>
            </a:extLst>
          </p:cNvPr>
          <p:cNvCxnSpPr/>
          <p:nvPr/>
        </p:nvCxnSpPr>
        <p:spPr>
          <a:xfrm>
            <a:off x="3304732" y="3495822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A755F8-9E26-40CE-BECD-E57CAF1A46DA}"/>
              </a:ext>
            </a:extLst>
          </p:cNvPr>
          <p:cNvCxnSpPr/>
          <p:nvPr/>
        </p:nvCxnSpPr>
        <p:spPr>
          <a:xfrm>
            <a:off x="4739638" y="3495822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0AA56F-9B84-43E5-9AB3-AD39629264B4}"/>
              </a:ext>
            </a:extLst>
          </p:cNvPr>
          <p:cNvCxnSpPr/>
          <p:nvPr/>
        </p:nvCxnSpPr>
        <p:spPr>
          <a:xfrm>
            <a:off x="6221434" y="3495822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F1FC86-302B-4319-80FD-AA204FC105AB}"/>
              </a:ext>
            </a:extLst>
          </p:cNvPr>
          <p:cNvCxnSpPr/>
          <p:nvPr/>
        </p:nvCxnSpPr>
        <p:spPr>
          <a:xfrm>
            <a:off x="7710268" y="3495822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7796B6-2915-4F92-9FD7-7BE51702FE3A}"/>
              </a:ext>
            </a:extLst>
          </p:cNvPr>
          <p:cNvCxnSpPr>
            <a:cxnSpLocks/>
          </p:cNvCxnSpPr>
          <p:nvPr/>
        </p:nvCxnSpPr>
        <p:spPr>
          <a:xfrm flipH="1">
            <a:off x="7710268" y="3894407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11991D-8892-450A-8759-93B4BD5E7237}"/>
              </a:ext>
            </a:extLst>
          </p:cNvPr>
          <p:cNvCxnSpPr>
            <a:cxnSpLocks/>
          </p:cNvCxnSpPr>
          <p:nvPr/>
        </p:nvCxnSpPr>
        <p:spPr>
          <a:xfrm flipH="1">
            <a:off x="6221434" y="3882685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1F62E7-7D82-475F-BD1C-091B6BE63160}"/>
              </a:ext>
            </a:extLst>
          </p:cNvPr>
          <p:cNvCxnSpPr>
            <a:cxnSpLocks/>
          </p:cNvCxnSpPr>
          <p:nvPr/>
        </p:nvCxnSpPr>
        <p:spPr>
          <a:xfrm flipH="1">
            <a:off x="4739637" y="3887376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0130949-68E4-45E5-B44D-11B3962975E2}"/>
              </a:ext>
            </a:extLst>
          </p:cNvPr>
          <p:cNvCxnSpPr>
            <a:cxnSpLocks/>
          </p:cNvCxnSpPr>
          <p:nvPr/>
        </p:nvCxnSpPr>
        <p:spPr>
          <a:xfrm flipH="1">
            <a:off x="3264878" y="3885033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058F7D-DAF4-4CF0-8BB6-7BFA496E98D4}"/>
              </a:ext>
            </a:extLst>
          </p:cNvPr>
          <p:cNvCxnSpPr>
            <a:cxnSpLocks/>
          </p:cNvCxnSpPr>
          <p:nvPr/>
        </p:nvCxnSpPr>
        <p:spPr>
          <a:xfrm flipH="1">
            <a:off x="2017541" y="3894407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C00D9F6-C618-422C-A148-1A61185144BA}"/>
              </a:ext>
            </a:extLst>
          </p:cNvPr>
          <p:cNvCxnSpPr>
            <a:cxnSpLocks/>
          </p:cNvCxnSpPr>
          <p:nvPr/>
        </p:nvCxnSpPr>
        <p:spPr>
          <a:xfrm flipH="1">
            <a:off x="728370" y="3882685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577228-B69E-4400-98EA-C88CEB7F11BE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 flipH="1">
            <a:off x="4257820" y="2380997"/>
            <a:ext cx="219176" cy="720929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61C2CA-7D5E-4CC8-A319-B0D08232719D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>
            <a:off x="4257820" y="4227342"/>
            <a:ext cx="289161" cy="315147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38DD7FB-BA15-4DE8-A318-E66687E36461}"/>
              </a:ext>
            </a:extLst>
          </p:cNvPr>
          <p:cNvSpPr/>
          <p:nvPr/>
        </p:nvSpPr>
        <p:spPr>
          <a:xfrm>
            <a:off x="846771" y="2609484"/>
            <a:ext cx="274320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3D6C9D-2357-4BCC-A70B-F54097D59E9F}"/>
              </a:ext>
            </a:extLst>
          </p:cNvPr>
          <p:cNvCxnSpPr/>
          <p:nvPr/>
        </p:nvCxnSpPr>
        <p:spPr>
          <a:xfrm>
            <a:off x="728370" y="3495821"/>
            <a:ext cx="511123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8CA682C-A13A-4C7A-A4B6-36BD5B77A9F4}"/>
              </a:ext>
            </a:extLst>
          </p:cNvPr>
          <p:cNvSpPr/>
          <p:nvPr/>
        </p:nvSpPr>
        <p:spPr>
          <a:xfrm>
            <a:off x="3051879" y="2609484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21CCFBF-5FD5-4B62-8F77-ACA7619FC83C}"/>
              </a:ext>
            </a:extLst>
          </p:cNvPr>
          <p:cNvSpPr/>
          <p:nvPr/>
        </p:nvSpPr>
        <p:spPr>
          <a:xfrm>
            <a:off x="4842192" y="2897396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36B5D77-8EF8-4AA1-B3D4-9A3771440B74}"/>
              </a:ext>
            </a:extLst>
          </p:cNvPr>
          <p:cNvSpPr/>
          <p:nvPr/>
        </p:nvSpPr>
        <p:spPr>
          <a:xfrm>
            <a:off x="6332611" y="2796572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9F66A01-0BC5-4FA5-B72A-EA4EAA2E320F}"/>
              </a:ext>
            </a:extLst>
          </p:cNvPr>
          <p:cNvSpPr/>
          <p:nvPr/>
        </p:nvSpPr>
        <p:spPr>
          <a:xfrm>
            <a:off x="7815959" y="2804466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7B3B24C-14BC-4A7E-A827-F80EFABE54F9}"/>
              </a:ext>
            </a:extLst>
          </p:cNvPr>
          <p:cNvSpPr/>
          <p:nvPr/>
        </p:nvSpPr>
        <p:spPr>
          <a:xfrm>
            <a:off x="7808531" y="4204015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6B2274C-8140-403D-BAB6-557EE7FC9A3E}"/>
              </a:ext>
            </a:extLst>
          </p:cNvPr>
          <p:cNvSpPr/>
          <p:nvPr/>
        </p:nvSpPr>
        <p:spPr>
          <a:xfrm>
            <a:off x="808083" y="4143391"/>
            <a:ext cx="252853" cy="3348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DEBF3B9-1C02-4039-B45E-ACBFB3C1F47C}"/>
              </a:ext>
            </a:extLst>
          </p:cNvPr>
          <p:cNvSpPr/>
          <p:nvPr/>
        </p:nvSpPr>
        <p:spPr>
          <a:xfrm>
            <a:off x="6361185" y="577631"/>
            <a:ext cx="1813326" cy="1252372"/>
          </a:xfrm>
          <a:prstGeom prst="roundRect">
            <a:avLst/>
          </a:prstGeom>
          <a:solidFill>
            <a:schemeClr val="accent4">
              <a:lumMod val="75000"/>
              <a:alpha val="3200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Requests/Responses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Data Enrichment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Summarization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Agent Assistance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Call Analytics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Agents!</a:t>
            </a:r>
          </a:p>
        </p:txBody>
      </p:sp>
      <p:pic>
        <p:nvPicPr>
          <p:cNvPr id="3" name="AlexaDemoVideo">
            <a:hlinkClick r:id="" action="ppaction://media"/>
            <a:extLst>
              <a:ext uri="{FF2B5EF4-FFF2-40B4-BE49-F238E27FC236}">
                <a16:creationId xmlns:a16="http://schemas.microsoft.com/office/drawing/2014/main" id="{330FD58A-63A8-7F3A-59AF-0C85FEF5E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487" y="1310481"/>
            <a:ext cx="2318601" cy="4237038"/>
          </a:xfrm>
          <a:prstGeom prst="roundRect">
            <a:avLst>
              <a:gd name="adj" fmla="val 5439"/>
            </a:avLst>
          </a:prstGeom>
          <a:ln w="76200">
            <a:solidFill>
              <a:srgbClr val="0070C0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11B5D72-9536-14EB-FE5F-7139C176744B}"/>
              </a:ext>
            </a:extLst>
          </p:cNvPr>
          <p:cNvSpPr/>
          <p:nvPr/>
        </p:nvSpPr>
        <p:spPr>
          <a:xfrm>
            <a:off x="6182249" y="5047203"/>
            <a:ext cx="2121492" cy="1252372"/>
          </a:xfrm>
          <a:prstGeom prst="roundRect">
            <a:avLst/>
          </a:prstGeom>
          <a:solidFill>
            <a:schemeClr val="accent4">
              <a:lumMod val="75000"/>
              <a:alpha val="32000"/>
            </a:schemeClr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Resolution time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Quality of Service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Training Quality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Augmented Procedures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Categorization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Customer Satisfaction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83F352-AB3B-7AB9-DE0B-E1EAC615A416}"/>
              </a:ext>
            </a:extLst>
          </p:cNvPr>
          <p:cNvGrpSpPr/>
          <p:nvPr/>
        </p:nvGrpSpPr>
        <p:grpSpPr>
          <a:xfrm>
            <a:off x="1379950" y="4621238"/>
            <a:ext cx="2124490" cy="1649072"/>
            <a:chOff x="-171307" y="3275091"/>
            <a:chExt cx="2232481" cy="186124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36BCBF-AE05-4DC4-8ECC-4BF985A0F328}"/>
                </a:ext>
              </a:extLst>
            </p:cNvPr>
            <p:cNvSpPr txBox="1"/>
            <p:nvPr/>
          </p:nvSpPr>
          <p:spPr>
            <a:xfrm>
              <a:off x="395336" y="3275091"/>
              <a:ext cx="1665838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64%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217872-83EF-9ABB-A139-0E7D65CA9902}"/>
                </a:ext>
              </a:extLst>
            </p:cNvPr>
            <p:cNvSpPr txBox="1"/>
            <p:nvPr/>
          </p:nvSpPr>
          <p:spPr>
            <a:xfrm>
              <a:off x="-171307" y="4198421"/>
              <a:ext cx="2229329" cy="93791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FFFFF"/>
                  </a:solidFill>
                  <a:latin typeface="Amazon Ember"/>
                </a:rPr>
                <a:t>W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ould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 consider switching to a company’s competitor due to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ONE bad customer experience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2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E067-D820-496C-B650-D3657766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96F9BD-3E1C-846C-7C3C-15F202D529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3375459"/>
            <a:ext cx="1994088" cy="369332"/>
          </a:xfrm>
        </p:spPr>
        <p:txBody>
          <a:bodyPr/>
          <a:lstStyle/>
          <a:p>
            <a:r>
              <a:rPr lang="en-US" b="1" dirty="0"/>
              <a:t>Victor Rojo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FA0A46-A749-77F2-EE0F-59E52924F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125" y="3744791"/>
            <a:ext cx="4381940" cy="1209562"/>
          </a:xfrm>
        </p:spPr>
        <p:txBody>
          <a:bodyPr/>
          <a:lstStyle/>
          <a:p>
            <a:r>
              <a:rPr lang="en-US" dirty="0"/>
              <a:t>Principal Tech Lead</a:t>
            </a:r>
          </a:p>
          <a:p>
            <a:r>
              <a:rPr lang="en-US" dirty="0"/>
              <a:t>AWS Conversational AI Competency</a:t>
            </a:r>
          </a:p>
          <a:p>
            <a:r>
              <a:rPr lang="en-US" dirty="0"/>
              <a:t>vicrojo@amazon.com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70C64-E471-4055-920B-820D28EF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9628" r="7796" b="8760"/>
          <a:stretch/>
        </p:blipFill>
        <p:spPr>
          <a:xfrm>
            <a:off x="619125" y="4723452"/>
            <a:ext cx="1329250" cy="1209561"/>
          </a:xfrm>
          <a:prstGeom prst="rect">
            <a:avLst/>
          </a:prstGeom>
        </p:spPr>
      </p:pic>
      <p:sp>
        <p:nvSpPr>
          <p:cNvPr id="21" name="Google Shape;607;p60">
            <a:extLst>
              <a:ext uri="{FF2B5EF4-FFF2-40B4-BE49-F238E27FC236}">
                <a16:creationId xmlns:a16="http://schemas.microsoft.com/office/drawing/2014/main" id="{D69CC1B8-1718-4B5C-8E8F-4F80CC9CB8F3}"/>
              </a:ext>
            </a:extLst>
          </p:cNvPr>
          <p:cNvSpPr txBox="1"/>
          <p:nvPr/>
        </p:nvSpPr>
        <p:spPr>
          <a:xfrm>
            <a:off x="619125" y="5872784"/>
            <a:ext cx="132925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Victor</a:t>
            </a: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’s LinkedIn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065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WS Confidential Light">
  <a:themeElements>
    <a:clrScheme name="AWS_2022_Light">
      <a:dk1>
        <a:srgbClr val="000000"/>
      </a:dk1>
      <a:lt1>
        <a:srgbClr val="FFFFFF"/>
      </a:lt1>
      <a:dk2>
        <a:srgbClr val="232F3E"/>
      </a:dk2>
      <a:lt2>
        <a:srgbClr val="F1F3F3"/>
      </a:lt2>
      <a:accent1>
        <a:srgbClr val="2074D5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WS_Powerpoint_Template_To-Partner_Dark_2023" id="{492BB8B8-4F49-3343-A5EC-E9386430E101}" vid="{6095B408-09E0-BA4A-8BB3-810520D74A01}"/>
    </a:ext>
  </a:extLst>
</a:theme>
</file>

<file path=ppt/theme/theme2.xml><?xml version="1.0" encoding="utf-8"?>
<a:theme xmlns:a="http://schemas.openxmlformats.org/drawingml/2006/main" name="1_AWS Confidential Light">
  <a:themeElements>
    <a:clrScheme name="AWS_2022_Light">
      <a:dk1>
        <a:srgbClr val="000000"/>
      </a:dk1>
      <a:lt1>
        <a:srgbClr val="FFFFFF"/>
      </a:lt1>
      <a:dk2>
        <a:srgbClr val="232F3E"/>
      </a:dk2>
      <a:lt2>
        <a:srgbClr val="F1F3F3"/>
      </a:lt2>
      <a:accent1>
        <a:srgbClr val="2074D5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WS_Powerpoint_Template_To-Partner_Dark_2023" id="{492BB8B8-4F49-3343-A5EC-E9386430E101}" vid="{6095B408-09E0-BA4A-8BB3-810520D74A01}"/>
    </a:ext>
  </a:extLst>
</a:theme>
</file>

<file path=ppt/theme/theme3.xml><?xml version="1.0" encoding="utf-8"?>
<a:theme xmlns:a="http://schemas.openxmlformats.org/drawingml/2006/main" name="OneBrandConfidential">
  <a:themeElements>
    <a:clrScheme name="AWS ColorSet 28 Dark">
      <a:dk1>
        <a:srgbClr val="232F3E"/>
      </a:dk1>
      <a:lt1>
        <a:srgbClr val="FFFFFF"/>
      </a:lt1>
      <a:dk2>
        <a:srgbClr val="005176"/>
      </a:dk2>
      <a:lt2>
        <a:srgbClr val="F1F3F3"/>
      </a:lt2>
      <a:accent1>
        <a:srgbClr val="FF9900"/>
      </a:accent1>
      <a:accent2>
        <a:srgbClr val="D3DADA"/>
      </a:accent2>
      <a:accent3>
        <a:srgbClr val="F3E502"/>
      </a:accent3>
      <a:accent4>
        <a:srgbClr val="ADE322"/>
      </a:accent4>
      <a:accent5>
        <a:srgbClr val="36C2B3"/>
      </a:accent5>
      <a:accent6>
        <a:srgbClr val="008296"/>
      </a:accent6>
      <a:hlink>
        <a:srgbClr val="FF9900"/>
      </a:hlink>
      <a:folHlink>
        <a:srgbClr val="FF9900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12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 algn="l">
          <a:spcAft>
            <a:spcPts val="12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WSOneBrand_Confidential_Template_20210804.potx" id="{6335E567-2EDF-41B2-B6A0-4C19A4B6A997}" vid="{284E4CE0-38B8-49B3-B0D7-97B2F36A3E2F}"/>
    </a:ext>
  </a:extLst>
</a:theme>
</file>

<file path=ppt/theme/theme4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</TotalTime>
  <Words>1141</Words>
  <Application>Microsoft Office PowerPoint</Application>
  <PresentationFormat>Widescreen</PresentationFormat>
  <Paragraphs>306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Amazon Ember Display</vt:lpstr>
      <vt:lpstr>Helvetica Neue</vt:lpstr>
      <vt:lpstr>Amazon Ember Mono</vt:lpstr>
      <vt:lpstr>Amazon Ember Heavy</vt:lpstr>
      <vt:lpstr>Amazon Ember</vt:lpstr>
      <vt:lpstr>Wingdings</vt:lpstr>
      <vt:lpstr>Arial</vt:lpstr>
      <vt:lpstr>Lucida Console</vt:lpstr>
      <vt:lpstr>Amazon Ember Light</vt:lpstr>
      <vt:lpstr>AWS Confidential Light</vt:lpstr>
      <vt:lpstr>1_AWS Confidential Light</vt:lpstr>
      <vt:lpstr>OneBrandConfidential</vt:lpstr>
      <vt:lpstr>VOICE &amp; AI 2023</vt:lpstr>
      <vt:lpstr>PowerPoint Presentation</vt:lpstr>
      <vt:lpstr>Q1 – 2022 – Large Language Models were already there…</vt:lpstr>
      <vt:lpstr>Conversational AI (CAI) is more than a Chatbot  🤖</vt:lpstr>
      <vt:lpstr>Adding Gen AI “spice” to your CAI projects…</vt:lpstr>
      <vt:lpstr>PowerPoint Presentation</vt:lpstr>
      <vt:lpstr>Large Language Models were already there…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template includes</dc:title>
  <dc:creator>Costlow, Kelly</dc:creator>
  <cp:lastModifiedBy>Victor Rojo</cp:lastModifiedBy>
  <cp:revision>39</cp:revision>
  <dcterms:created xsi:type="dcterms:W3CDTF">2023-05-04T17:41:34Z</dcterms:created>
  <dcterms:modified xsi:type="dcterms:W3CDTF">2023-08-27T06:01:59Z</dcterms:modified>
</cp:coreProperties>
</file>