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81" r:id="rId2"/>
    <p:sldId id="313" r:id="rId3"/>
    <p:sldId id="314" r:id="rId4"/>
    <p:sldId id="315" r:id="rId5"/>
    <p:sldId id="300" r:id="rId6"/>
    <p:sldId id="306" r:id="rId7"/>
    <p:sldId id="317" r:id="rId8"/>
    <p:sldId id="318" r:id="rId9"/>
    <p:sldId id="298" r:id="rId10"/>
    <p:sldId id="312" r:id="rId11"/>
    <p:sldId id="320" r:id="rId12"/>
    <p:sldId id="258" r:id="rId13"/>
    <p:sldId id="322" r:id="rId14"/>
    <p:sldId id="316" r:id="rId15"/>
    <p:sldId id="323" r:id="rId16"/>
    <p:sldId id="274" r:id="rId17"/>
    <p:sldId id="302" r:id="rId18"/>
    <p:sldId id="297" r:id="rId19"/>
    <p:sldId id="311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Glacial Indifference" pitchFamily="2" charset="0"/>
      <p:regular r:id="rId26"/>
    </p:embeddedFont>
    <p:embeddedFont>
      <p:font typeface="Glacial Indifference Bold" pitchFamily="2" charset="0"/>
      <p:regular r:id="rId27"/>
      <p:bold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  <p:embeddedFont>
      <p:font typeface="Open Sans Light" panose="020B0306030504020204" pitchFamily="34" charset="0"/>
      <p:regular r:id="rId33"/>
      <p:italic r:id="rId34"/>
    </p:embeddedFont>
    <p:embeddedFont>
      <p:font typeface="Open Sans Semibold" panose="020B0606030504020204" pitchFamily="34" charset="0"/>
      <p:regular r:id="rId35"/>
      <p:bold r:id="rId36"/>
      <p:italic r:id="rId37"/>
      <p:boldItalic r:id="rId38"/>
    </p:embeddedFont>
    <p:embeddedFont>
      <p:font typeface="Open Sans Semibold" panose="020B060603050402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80" userDrawn="1">
          <p15:clr>
            <a:srgbClr val="A4A3A4"/>
          </p15:clr>
        </p15:guide>
        <p15:guide id="2" pos="14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 autoAdjust="0"/>
    <p:restoredTop sz="94558" autoAdjust="0"/>
  </p:normalViewPr>
  <p:slideViewPr>
    <p:cSldViewPr>
      <p:cViewPr varScale="1">
        <p:scale>
          <a:sx n="161" d="100"/>
          <a:sy n="161" d="100"/>
        </p:scale>
        <p:origin x="784" y="192"/>
      </p:cViewPr>
      <p:guideLst>
        <p:guide orient="horz" pos="1080"/>
        <p:guide pos="14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C1EFB-E971-514B-A9E0-789BCAB30B8A}" type="datetimeFigureOut">
              <a:rPr lang="en-US" smtClean="0"/>
              <a:t>8/28/23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B3626-AC9F-9C42-8CDB-09117EEB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25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20eb674ab4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" name="Google Shape;30;g20eb674ab4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g20eb674ab4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3667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20eb674ab4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" name="Google Shape;30;g20eb674ab4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g20eb674ab4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5173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20eb674ab4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" name="Google Shape;30;g20eb674ab4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g20eb674ab4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7017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3a5ad5a017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g23a5ad5a017_0_1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23a5ad5a017_0_1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20eb674ab4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" name="Google Shape;30;g20eb674ab4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" name="Google Shape;31;g20eb674ab4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24303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3a5ad5a017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g23a5ad5a017_0_1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3a5ad5a017_0_1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5790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3a5ad5a017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g23a5ad5a017_0_1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3a5ad5a017_0_1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8629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20eb674ab4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" name="Google Shape;30;g20eb674ab4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g20eb674ab4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36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20eb674ab4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" name="Google Shape;30;g20eb674ab4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g20eb674ab4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5979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20eb674ab40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" name="Google Shape;38;g20eb674ab40_0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g20eb674ab40_0_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5178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20eb674ab4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" name="Google Shape;30;g20eb674ab4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g20eb674ab4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0113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3a5ad5a017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g23a5ad5a017_0_1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23a5ad5a017_0_1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8506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20eb674ab40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" name="Google Shape;38;g20eb674ab40_0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g20eb674ab40_0_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5417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20eb674ab4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" name="Google Shape;30;g20eb674ab4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g20eb674ab4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20eb674ab40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" name="Google Shape;38;g20eb674ab40_0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" name="Google Shape;39;g20eb674ab40_0_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8895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583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1_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6583681" y="4783455"/>
            <a:ext cx="210312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34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2504" y="285355"/>
            <a:ext cx="650262" cy="2751109"/>
          </a:xfrm>
          <a:custGeom>
            <a:avLst/>
            <a:gdLst/>
            <a:ahLst/>
            <a:cxnLst/>
            <a:rect l="l" t="t" r="r" b="b"/>
            <a:pathLst>
              <a:path w="1300524" h="5502217">
                <a:moveTo>
                  <a:pt x="0" y="0"/>
                </a:moveTo>
                <a:lnTo>
                  <a:pt x="1300524" y="0"/>
                </a:lnTo>
                <a:lnTo>
                  <a:pt x="1300524" y="5502216"/>
                </a:lnTo>
                <a:lnTo>
                  <a:pt x="0" y="5502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8022072" y="285356"/>
            <a:ext cx="650262" cy="2751109"/>
          </a:xfrm>
          <a:custGeom>
            <a:avLst/>
            <a:gdLst/>
            <a:ahLst/>
            <a:cxnLst/>
            <a:rect l="l" t="t" r="r" b="b"/>
            <a:pathLst>
              <a:path w="1300524" h="5502217">
                <a:moveTo>
                  <a:pt x="0" y="0"/>
                </a:moveTo>
                <a:lnTo>
                  <a:pt x="1300524" y="0"/>
                </a:lnTo>
                <a:lnTo>
                  <a:pt x="1300524" y="5502216"/>
                </a:lnTo>
                <a:lnTo>
                  <a:pt x="0" y="5502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93890" y="4737505"/>
            <a:ext cx="9237890" cy="405996"/>
            <a:chOff x="0" y="0"/>
            <a:chExt cx="4866049" cy="2138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66049" cy="213858"/>
            </a:xfrm>
            <a:custGeom>
              <a:avLst/>
              <a:gdLst/>
              <a:ahLst/>
              <a:cxnLst/>
              <a:rect l="l" t="t" r="r" b="b"/>
              <a:pathLst>
                <a:path w="4866049" h="213858">
                  <a:moveTo>
                    <a:pt x="0" y="0"/>
                  </a:moveTo>
                  <a:lnTo>
                    <a:pt x="4866049" y="0"/>
                  </a:lnTo>
                  <a:lnTo>
                    <a:pt x="4866049" y="213858"/>
                  </a:lnTo>
                  <a:lnTo>
                    <a:pt x="0" y="213858"/>
                  </a:lnTo>
                  <a:close/>
                </a:path>
              </a:pathLst>
            </a:custGeom>
            <a:solidFill>
              <a:srgbClr val="1D6FB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9189" tIns="39189" rIns="39189" bIns="39189" rtlCol="0" anchor="ctr"/>
            <a:lstStyle/>
            <a:p>
              <a:pPr algn="ctr">
                <a:lnSpc>
                  <a:spcPts val="1404"/>
                </a:lnSpc>
              </a:pPr>
              <a:endParaRPr sz="45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32453" y="929939"/>
            <a:ext cx="7585203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3750" spc="-188" dirty="0">
                <a:solidFill>
                  <a:srgbClr val="FFFFFF"/>
                </a:solidFill>
                <a:latin typeface="Glacial Indifference Bold"/>
              </a:rPr>
              <a:t>Practical Strategy: </a:t>
            </a:r>
          </a:p>
          <a:p>
            <a:pPr algn="ctr">
              <a:lnSpc>
                <a:spcPts val="3750"/>
              </a:lnSpc>
            </a:pPr>
            <a:r>
              <a:rPr lang="en-US" sz="3750" spc="-188" dirty="0">
                <a:solidFill>
                  <a:srgbClr val="FFFFFF"/>
                </a:solidFill>
                <a:latin typeface="Glacial Indifference Bold"/>
              </a:rPr>
              <a:t>Breaking New Ground Without Reinventing the Wheel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813158" y="3211156"/>
            <a:ext cx="3927244" cy="846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6"/>
              </a:lnSpc>
            </a:pPr>
            <a:r>
              <a:rPr lang="en-US" sz="2206" spc="-110" dirty="0">
                <a:solidFill>
                  <a:srgbClr val="FFFFFF"/>
                </a:solidFill>
                <a:latin typeface="Glacial Indifference Bold"/>
              </a:rPr>
              <a:t>Susan Westwater,</a:t>
            </a:r>
          </a:p>
          <a:p>
            <a:pPr algn="ctr">
              <a:lnSpc>
                <a:spcPts val="2206"/>
              </a:lnSpc>
            </a:pPr>
            <a:r>
              <a:rPr lang="en-US" sz="2206" spc="-110" dirty="0">
                <a:solidFill>
                  <a:srgbClr val="FFFFFF"/>
                </a:solidFill>
                <a:latin typeface="Glacial Indifference"/>
              </a:rPr>
              <a:t>Co-author of Voice Strategy and Voice Marketing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84;p22">
            <a:extLst>
              <a:ext uri="{FF2B5EF4-FFF2-40B4-BE49-F238E27FC236}">
                <a16:creationId xmlns:a16="http://schemas.microsoft.com/office/drawing/2014/main" id="{F97ECD9D-5EED-F30D-BAB5-B05382C243BB}"/>
              </a:ext>
            </a:extLst>
          </p:cNvPr>
          <p:cNvPicPr preferRelativeResize="0"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2" r="7782"/>
          <a:stretch/>
        </p:blipFill>
        <p:spPr>
          <a:xfrm>
            <a:off x="5143497" y="15961"/>
            <a:ext cx="40005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3;p5">
            <a:extLst>
              <a:ext uri="{FF2B5EF4-FFF2-40B4-BE49-F238E27FC236}">
                <a16:creationId xmlns:a16="http://schemas.microsoft.com/office/drawing/2014/main" id="{A0C592FC-FA0A-C3C0-325A-FC4A49D1FB30}"/>
              </a:ext>
            </a:extLst>
          </p:cNvPr>
          <p:cNvSpPr/>
          <p:nvPr/>
        </p:nvSpPr>
        <p:spPr>
          <a:xfrm>
            <a:off x="408200" y="1962150"/>
            <a:ext cx="4544800" cy="24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3800"/>
              </a:lnSpc>
              <a:spcAft>
                <a:spcPts val="1200"/>
              </a:spcAft>
              <a:buClr>
                <a:srgbClr val="545465"/>
              </a:buClr>
              <a:buSzPts val="2000"/>
            </a:pPr>
            <a:r>
              <a:rPr lang="en-US" sz="2400" dirty="0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Map activities and touchpoints</a:t>
            </a:r>
          </a:p>
          <a:p>
            <a:pPr>
              <a:lnSpc>
                <a:spcPts val="3800"/>
              </a:lnSpc>
              <a:spcAft>
                <a:spcPts val="1200"/>
              </a:spcAft>
              <a:buClr>
                <a:srgbClr val="545465"/>
              </a:buClr>
              <a:buSzPts val="2000"/>
            </a:pPr>
            <a:r>
              <a:rPr lang="en-US" sz="2400" dirty="0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Find where there’s friction </a:t>
            </a:r>
          </a:p>
        </p:txBody>
      </p:sp>
      <p:sp>
        <p:nvSpPr>
          <p:cNvPr id="8" name="Google Shape;34;p5">
            <a:extLst>
              <a:ext uri="{FF2B5EF4-FFF2-40B4-BE49-F238E27FC236}">
                <a16:creationId xmlns:a16="http://schemas.microsoft.com/office/drawing/2014/main" id="{67ADF223-0F1C-693C-CE7F-818E46F5F30B}"/>
              </a:ext>
            </a:extLst>
          </p:cNvPr>
          <p:cNvSpPr/>
          <p:nvPr/>
        </p:nvSpPr>
        <p:spPr>
          <a:xfrm>
            <a:off x="408200" y="429597"/>
            <a:ext cx="4544800" cy="11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US" sz="4000" b="1" dirty="0">
                <a:solidFill>
                  <a:srgbClr val="509EDB"/>
                </a:solidFill>
                <a:latin typeface="Open Sans"/>
                <a:ea typeface="Open Sans"/>
                <a:cs typeface="Open Sans"/>
                <a:sym typeface="Open Sans"/>
              </a:rPr>
              <a:t>Map the customer journey</a:t>
            </a:r>
            <a:endParaRPr sz="4000" dirty="0">
              <a:solidFill>
                <a:srgbClr val="509ED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9D3640-3608-6662-86A4-02710E2B0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9" y="3790950"/>
            <a:ext cx="5059379" cy="32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34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5" b="13925"/>
          <a:stretch/>
        </p:blipFill>
        <p:spPr>
          <a:xfrm>
            <a:off x="1" y="1"/>
            <a:ext cx="370332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6"/>
          <p:cNvSpPr/>
          <p:nvPr/>
        </p:nvSpPr>
        <p:spPr>
          <a:xfrm>
            <a:off x="4010256" y="1657350"/>
            <a:ext cx="4767078" cy="3265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3800"/>
              </a:lnSpc>
              <a:buClr>
                <a:schemeClr val="dk1"/>
              </a:buClr>
              <a:buSzPts val="1100"/>
            </a:pPr>
            <a:r>
              <a:rPr lang="en-US" sz="2400" dirty="0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Content mapping and top tasks identify what people want to know and do </a:t>
            </a:r>
          </a:p>
          <a:p>
            <a:pPr>
              <a:lnSpc>
                <a:spcPts val="3800"/>
              </a:lnSpc>
              <a:buClr>
                <a:schemeClr val="dk1"/>
              </a:buClr>
              <a:buSzPts val="1100"/>
            </a:pPr>
            <a:endParaRPr lang="en-US" sz="2400" dirty="0">
              <a:solidFill>
                <a:srgbClr val="545465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Open Sans"/>
            </a:endParaRPr>
          </a:p>
          <a:p>
            <a:pPr>
              <a:lnSpc>
                <a:spcPts val="3800"/>
              </a:lnSpc>
              <a:buClr>
                <a:schemeClr val="dk1"/>
              </a:buClr>
              <a:buSzPts val="1100"/>
            </a:pPr>
            <a:r>
              <a:rPr lang="en-US" sz="2400" dirty="0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They also show where there are gaps in support</a:t>
            </a:r>
          </a:p>
        </p:txBody>
      </p:sp>
      <p:sp>
        <p:nvSpPr>
          <p:cNvPr id="43" name="Google Shape;43;p6"/>
          <p:cNvSpPr/>
          <p:nvPr/>
        </p:nvSpPr>
        <p:spPr>
          <a:xfrm>
            <a:off x="4010256" y="285750"/>
            <a:ext cx="4767078" cy="11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US" sz="4000" b="1" dirty="0">
                <a:solidFill>
                  <a:srgbClr val="509EDB"/>
                </a:solidFill>
                <a:latin typeface="Open Sans"/>
                <a:ea typeface="Open Sans"/>
                <a:cs typeface="Open Sans"/>
                <a:sym typeface="Open Sans"/>
              </a:rPr>
              <a:t>Know the top asks and tasks </a:t>
            </a:r>
            <a:endParaRPr sz="4000" b="1" dirty="0">
              <a:solidFill>
                <a:srgbClr val="509ED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645471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476574" y="1709426"/>
            <a:ext cx="4933626" cy="24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3800"/>
              </a:lnSpc>
              <a:spcAft>
                <a:spcPts val="1200"/>
              </a:spcAft>
              <a:buClr>
                <a:srgbClr val="545465"/>
              </a:buClr>
              <a:buSzPts val="2000"/>
            </a:pPr>
            <a:r>
              <a:rPr lang="en-US" sz="2400" dirty="0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Shortcuts the search for relevant, existing content </a:t>
            </a:r>
          </a:p>
          <a:p>
            <a:pPr>
              <a:lnSpc>
                <a:spcPts val="3800"/>
              </a:lnSpc>
              <a:spcAft>
                <a:spcPts val="1200"/>
              </a:spcAft>
              <a:buClr>
                <a:srgbClr val="545465"/>
              </a:buClr>
              <a:buSzPts val="2000"/>
            </a:pPr>
            <a:r>
              <a:rPr lang="en-US" sz="2400" dirty="0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Gives language cues and what works (and what doesn’t)</a:t>
            </a:r>
          </a:p>
        </p:txBody>
      </p:sp>
      <p:sp>
        <p:nvSpPr>
          <p:cNvPr id="34" name="Google Shape;34;p5"/>
          <p:cNvSpPr/>
          <p:nvPr/>
        </p:nvSpPr>
        <p:spPr>
          <a:xfrm>
            <a:off x="408200" y="429597"/>
            <a:ext cx="4773400" cy="11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US" sz="4000" b="1" dirty="0">
                <a:solidFill>
                  <a:srgbClr val="509EDB"/>
                </a:solidFill>
                <a:latin typeface="Open Sans"/>
                <a:ea typeface="Open Sans"/>
                <a:cs typeface="Open Sans"/>
                <a:sym typeface="Open Sans"/>
              </a:rPr>
              <a:t>Inventory and audit your content</a:t>
            </a:r>
            <a:endParaRPr sz="4000" dirty="0">
              <a:solidFill>
                <a:srgbClr val="509ED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7" b="19467"/>
          <a:stretch/>
        </p:blipFill>
        <p:spPr>
          <a:xfrm>
            <a:off x="5647611" y="1"/>
            <a:ext cx="40005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>
            <a:off x="381300" y="1657350"/>
            <a:ext cx="2666700" cy="2469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3800"/>
              </a:lnSpc>
              <a:spcAft>
                <a:spcPts val="1200"/>
              </a:spcAft>
              <a:buClr>
                <a:srgbClr val="545465"/>
              </a:buClr>
              <a:buSzPts val="1500"/>
            </a:pPr>
            <a:r>
              <a:rPr lang="en-US" sz="2400" dirty="0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Road maps and priorities are essential to success</a:t>
            </a:r>
          </a:p>
          <a:p>
            <a:pPr>
              <a:lnSpc>
                <a:spcPts val="3800"/>
              </a:lnSpc>
              <a:spcAft>
                <a:spcPts val="1200"/>
              </a:spcAft>
              <a:buClr>
                <a:srgbClr val="545465"/>
              </a:buClr>
              <a:buSzPts val="1500"/>
            </a:pPr>
            <a:endParaRPr lang="en-US" sz="2400" dirty="0">
              <a:solidFill>
                <a:srgbClr val="545465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Open Sans"/>
            </a:endParaRPr>
          </a:p>
        </p:txBody>
      </p:sp>
      <p:sp>
        <p:nvSpPr>
          <p:cNvPr id="43" name="Google Shape;43;p6"/>
          <p:cNvSpPr/>
          <p:nvPr/>
        </p:nvSpPr>
        <p:spPr>
          <a:xfrm>
            <a:off x="381300" y="796623"/>
            <a:ext cx="4190700" cy="783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US" sz="4000" b="1" dirty="0">
                <a:solidFill>
                  <a:srgbClr val="509EDB"/>
                </a:solidFill>
                <a:latin typeface="Open Sans"/>
                <a:ea typeface="Open Sans"/>
                <a:cs typeface="Open Sans"/>
                <a:sym typeface="Open Sans"/>
              </a:rPr>
              <a:t>Prioritize </a:t>
            </a:r>
            <a:endParaRPr sz="4000" b="1" dirty="0">
              <a:solidFill>
                <a:srgbClr val="509ED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" name="Picture 3" descr="A white rectangular box with black text&#10;&#10;Description automatically generated">
            <a:extLst>
              <a:ext uri="{FF2B5EF4-FFF2-40B4-BE49-F238E27FC236}">
                <a16:creationId xmlns:a16="http://schemas.microsoft.com/office/drawing/2014/main" id="{0AAF8586-E6A7-8E46-2594-891796DA0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590550"/>
            <a:ext cx="5702085" cy="396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B73355-0CE6-B025-CA6E-E2D81FD5316C}"/>
              </a:ext>
            </a:extLst>
          </p:cNvPr>
          <p:cNvSpPr txBox="1"/>
          <p:nvPr/>
        </p:nvSpPr>
        <p:spPr>
          <a:xfrm>
            <a:off x="5222539" y="4558614"/>
            <a:ext cx="3741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Inspired by The Content Strategy Toolkit, Meghan Casey, 2018</a:t>
            </a:r>
          </a:p>
        </p:txBody>
      </p:sp>
    </p:spTree>
    <p:extLst>
      <p:ext uri="{BB962C8B-B14F-4D97-AF65-F5344CB8AC3E}">
        <p14:creationId xmlns:p14="http://schemas.microsoft.com/office/powerpoint/2010/main" val="4022305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476574" y="1709426"/>
            <a:ext cx="4933626" cy="24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3800"/>
              </a:lnSpc>
              <a:spcAft>
                <a:spcPts val="1200"/>
              </a:spcAft>
              <a:buClr>
                <a:srgbClr val="545465"/>
              </a:buClr>
              <a:buSzPts val="2000"/>
            </a:pPr>
            <a:r>
              <a:rPr lang="en-US" sz="2400" dirty="0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Governance and style guides ensure consistency everywhere </a:t>
            </a:r>
          </a:p>
          <a:p>
            <a:pPr>
              <a:lnSpc>
                <a:spcPts val="3800"/>
              </a:lnSpc>
              <a:spcAft>
                <a:spcPts val="1200"/>
              </a:spcAft>
              <a:buClr>
                <a:srgbClr val="545465"/>
              </a:buClr>
              <a:buSzPts val="2000"/>
            </a:pPr>
            <a:r>
              <a:rPr lang="en-US" sz="2400" dirty="0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Build upon the existing personality, tone of voice, and standards </a:t>
            </a:r>
          </a:p>
        </p:txBody>
      </p:sp>
      <p:sp>
        <p:nvSpPr>
          <p:cNvPr id="34" name="Google Shape;34;p5"/>
          <p:cNvSpPr/>
          <p:nvPr/>
        </p:nvSpPr>
        <p:spPr>
          <a:xfrm>
            <a:off x="408200" y="429597"/>
            <a:ext cx="4621000" cy="11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US" sz="4000" b="1" dirty="0">
                <a:solidFill>
                  <a:srgbClr val="509EDB"/>
                </a:solidFill>
                <a:latin typeface="Open Sans"/>
                <a:ea typeface="Open Sans"/>
                <a:cs typeface="Open Sans"/>
                <a:sym typeface="Open Sans"/>
              </a:rPr>
              <a:t>Build on the brand guidelines</a:t>
            </a:r>
            <a:endParaRPr sz="4000" dirty="0">
              <a:solidFill>
                <a:srgbClr val="509ED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3">
            <a:alphaModFix/>
          </a:blip>
          <a:srcRect l="16027" r="32121"/>
          <a:stretch/>
        </p:blipFill>
        <p:spPr>
          <a:xfrm>
            <a:off x="5647611" y="1"/>
            <a:ext cx="4000502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0699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476574" y="1709426"/>
            <a:ext cx="5009826" cy="24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3800"/>
              </a:lnSpc>
              <a:spcAft>
                <a:spcPts val="1200"/>
              </a:spcAft>
              <a:buClr>
                <a:srgbClr val="545465"/>
              </a:buClr>
              <a:buSzPts val="2000"/>
            </a:pPr>
            <a:r>
              <a:rPr lang="en-US" sz="2400" dirty="0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What does your brand sound like?</a:t>
            </a:r>
          </a:p>
          <a:p>
            <a:pPr>
              <a:lnSpc>
                <a:spcPts val="3800"/>
              </a:lnSpc>
              <a:spcAft>
                <a:spcPts val="1200"/>
              </a:spcAft>
              <a:buClr>
                <a:srgbClr val="545465"/>
              </a:buClr>
              <a:buSzPts val="2000"/>
            </a:pPr>
            <a:r>
              <a:rPr lang="en-US" sz="2400" dirty="0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Have an intentional sonic identity</a:t>
            </a:r>
          </a:p>
          <a:p>
            <a:pPr>
              <a:lnSpc>
                <a:spcPts val="3800"/>
              </a:lnSpc>
              <a:spcAft>
                <a:spcPts val="1200"/>
              </a:spcAft>
              <a:buClr>
                <a:srgbClr val="545465"/>
              </a:buClr>
              <a:buSzPts val="2000"/>
            </a:pPr>
            <a:r>
              <a:rPr lang="en-US" sz="2400" dirty="0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Use voice and audio to support and connect </a:t>
            </a:r>
          </a:p>
        </p:txBody>
      </p:sp>
      <p:sp>
        <p:nvSpPr>
          <p:cNvPr id="34" name="Google Shape;34;p5"/>
          <p:cNvSpPr/>
          <p:nvPr/>
        </p:nvSpPr>
        <p:spPr>
          <a:xfrm>
            <a:off x="408200" y="429597"/>
            <a:ext cx="4621000" cy="11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US" sz="4000" b="1" dirty="0">
                <a:solidFill>
                  <a:srgbClr val="509EDB"/>
                </a:solidFill>
                <a:latin typeface="Open Sans"/>
                <a:ea typeface="Open Sans"/>
                <a:cs typeface="Open Sans"/>
                <a:sym typeface="Open Sans"/>
              </a:rPr>
              <a:t>Don’t forget how it sounds </a:t>
            </a:r>
            <a:endParaRPr sz="4000" dirty="0">
              <a:solidFill>
                <a:srgbClr val="509ED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3">
            <a:alphaModFix/>
          </a:blip>
          <a:srcRect l="16027" r="32121"/>
          <a:stretch/>
        </p:blipFill>
        <p:spPr>
          <a:xfrm>
            <a:off x="5647611" y="1"/>
            <a:ext cx="4000502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7406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9E9C6F-4163-CBFE-2487-B13EE97544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79556" y="-1"/>
            <a:ext cx="5143500" cy="5143500"/>
          </a:xfrm>
          <a:prstGeom prst="rect">
            <a:avLst/>
          </a:prstGeom>
        </p:spPr>
      </p:pic>
      <p:sp>
        <p:nvSpPr>
          <p:cNvPr id="3" name="Google Shape;178;p21">
            <a:extLst>
              <a:ext uri="{FF2B5EF4-FFF2-40B4-BE49-F238E27FC236}">
                <a16:creationId xmlns:a16="http://schemas.microsoft.com/office/drawing/2014/main" id="{0AA77FDD-3159-B619-E0F9-7F0C7DEB2976}"/>
              </a:ext>
            </a:extLst>
          </p:cNvPr>
          <p:cNvSpPr/>
          <p:nvPr/>
        </p:nvSpPr>
        <p:spPr>
          <a:xfrm>
            <a:off x="476249" y="1"/>
            <a:ext cx="4357008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4000" b="1" dirty="0">
                <a:solidFill>
                  <a:srgbClr val="509ED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Have a plan</a:t>
            </a:r>
            <a:br>
              <a:rPr lang="en-US" sz="4000" b="1">
                <a:solidFill>
                  <a:srgbClr val="509ED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</a:br>
            <a:r>
              <a:rPr lang="en-US" sz="4000" b="1" dirty="0">
                <a:solidFill>
                  <a:srgbClr val="509ED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to create and launch the </a:t>
            </a:r>
            <a:r>
              <a:rPr lang="en-US" sz="4000" b="1">
                <a:solidFill>
                  <a:srgbClr val="509ED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best</a:t>
            </a:r>
            <a:r>
              <a:rPr lang="en-US" sz="4000" b="1" dirty="0">
                <a:solidFill>
                  <a:srgbClr val="509ED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experience for your brand and audience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434327" y="1698171"/>
            <a:ext cx="5009826" cy="3015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3600"/>
              </a:lnSpc>
              <a:spcAft>
                <a:spcPts val="1200"/>
              </a:spcAft>
              <a:buClr>
                <a:srgbClr val="545465"/>
              </a:buClr>
              <a:buSzPts val="2000"/>
            </a:pPr>
            <a:r>
              <a:rPr lang="en-US" sz="2400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Enhances </a:t>
            </a:r>
            <a:r>
              <a:rPr lang="en-US" sz="2400" dirty="0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brand engagements across platforms and channels</a:t>
            </a:r>
            <a:endParaRPr lang="en-US" sz="2400">
              <a:solidFill>
                <a:srgbClr val="545465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Open Sans"/>
            </a:endParaRPr>
          </a:p>
          <a:p>
            <a:pPr>
              <a:lnSpc>
                <a:spcPts val="3600"/>
              </a:lnSpc>
              <a:spcAft>
                <a:spcPts val="1200"/>
              </a:spcAft>
              <a:buClr>
                <a:srgbClr val="545465"/>
              </a:buClr>
              <a:buSzPts val="2000"/>
            </a:pPr>
            <a:r>
              <a:rPr lang="en-US" sz="2400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Provides </a:t>
            </a:r>
            <a:r>
              <a:rPr lang="en-US" sz="2400" dirty="0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critical intelligence</a:t>
            </a:r>
            <a:br>
              <a:rPr lang="en-US" sz="2400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</a:br>
            <a:r>
              <a:rPr lang="en-US" sz="2400" dirty="0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on the customer’s purpose</a:t>
            </a:r>
            <a:endParaRPr lang="en-US" sz="2400">
              <a:solidFill>
                <a:srgbClr val="545465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Open Sans"/>
            </a:endParaRPr>
          </a:p>
          <a:p>
            <a:pPr>
              <a:lnSpc>
                <a:spcPts val="3600"/>
              </a:lnSpc>
              <a:spcAft>
                <a:spcPts val="1200"/>
              </a:spcAft>
              <a:buClr>
                <a:srgbClr val="545465"/>
              </a:buClr>
              <a:buSzPts val="2000"/>
            </a:pPr>
            <a:r>
              <a:rPr lang="en-US" sz="2400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Humanizes</a:t>
            </a:r>
            <a:r>
              <a:rPr lang="en-US" sz="2400" dirty="0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 the journey across digital and physical touch points</a:t>
            </a:r>
            <a:endParaRPr lang="en-US" sz="2400">
              <a:solidFill>
                <a:srgbClr val="545465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Open Sans"/>
            </a:endParaRPr>
          </a:p>
        </p:txBody>
      </p:sp>
      <p:sp>
        <p:nvSpPr>
          <p:cNvPr id="34" name="Google Shape;34;p5"/>
          <p:cNvSpPr/>
          <p:nvPr/>
        </p:nvSpPr>
        <p:spPr>
          <a:xfrm>
            <a:off x="408200" y="235131"/>
            <a:ext cx="5687800" cy="129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5080">
              <a:lnSpc>
                <a:spcPct val="115199"/>
              </a:lnSpc>
            </a:pPr>
            <a:r>
              <a:rPr lang="en-US" sz="4000" b="1" dirty="0">
                <a:solidFill>
                  <a:srgbClr val="509EDB"/>
                </a:solidFill>
                <a:latin typeface="Open Sans"/>
                <a:ea typeface="Open Sans"/>
                <a:cs typeface="Open Sans"/>
                <a:sym typeface="Open Sans"/>
              </a:rPr>
              <a:t>When done right, Conversational AI</a:t>
            </a:r>
            <a:endParaRPr lang="en-US" sz="4000" dirty="0">
              <a:solidFill>
                <a:srgbClr val="509ED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3"/>
          <a:srcRect l="16963" r="31185"/>
          <a:stretch/>
        </p:blipFill>
        <p:spPr>
          <a:xfrm>
            <a:off x="5542238" y="1"/>
            <a:ext cx="4000502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8152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2"/>
          <p:cNvPicPr preferRelativeResize="0"/>
          <p:nvPr/>
        </p:nvPicPr>
        <p:blipFill rotWithShape="1">
          <a:blip r:embed="rId3">
            <a:alphaModFix/>
          </a:blip>
          <a:srcRect l="5348" r="5357"/>
          <a:stretch/>
        </p:blipFill>
        <p:spPr>
          <a:xfrm>
            <a:off x="5143498" y="0"/>
            <a:ext cx="40005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4;p14">
            <a:extLst>
              <a:ext uri="{FF2B5EF4-FFF2-40B4-BE49-F238E27FC236}">
                <a16:creationId xmlns:a16="http://schemas.microsoft.com/office/drawing/2014/main" id="{2839ECCF-49A5-5895-CDC9-A573C233121A}"/>
              </a:ext>
            </a:extLst>
          </p:cNvPr>
          <p:cNvSpPr/>
          <p:nvPr/>
        </p:nvSpPr>
        <p:spPr>
          <a:xfrm>
            <a:off x="475269" y="1689463"/>
            <a:ext cx="4593581" cy="1820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3800"/>
              </a:lnSpc>
              <a:spcAft>
                <a:spcPts val="1200"/>
              </a:spcAft>
              <a:buClr>
                <a:srgbClr val="545465"/>
              </a:buClr>
              <a:buSzPts val="1200"/>
            </a:pPr>
            <a:r>
              <a:rPr lang="en-US" sz="2400" b="1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Know your audience’s needs</a:t>
            </a:r>
          </a:p>
          <a:p>
            <a:pPr>
              <a:lnSpc>
                <a:spcPts val="3800"/>
              </a:lnSpc>
              <a:spcAft>
                <a:spcPts val="1200"/>
              </a:spcAft>
              <a:buClr>
                <a:srgbClr val="545465"/>
              </a:buClr>
              <a:buSzPts val="1200"/>
            </a:pPr>
            <a:r>
              <a:rPr lang="en-US" sz="2400" b="1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Keep it simple but relevant</a:t>
            </a:r>
          </a:p>
          <a:p>
            <a:pPr>
              <a:lnSpc>
                <a:spcPts val="3800"/>
              </a:lnSpc>
              <a:spcAft>
                <a:spcPts val="1200"/>
              </a:spcAft>
              <a:buClr>
                <a:srgbClr val="545465"/>
              </a:buClr>
              <a:buSzPts val="1200"/>
            </a:pPr>
            <a:r>
              <a:rPr lang="en-US" sz="2400" b="1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Don’t ignore the UX </a:t>
            </a:r>
          </a:p>
          <a:p>
            <a:pPr>
              <a:lnSpc>
                <a:spcPts val="3800"/>
              </a:lnSpc>
              <a:spcAft>
                <a:spcPts val="1200"/>
              </a:spcAft>
              <a:buClr>
                <a:srgbClr val="545465"/>
              </a:buClr>
              <a:buSzPts val="1200"/>
            </a:pPr>
            <a:r>
              <a:rPr lang="en-US" sz="2400" b="1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Be consistent</a:t>
            </a:r>
          </a:p>
          <a:p>
            <a:pPr>
              <a:lnSpc>
                <a:spcPts val="3800"/>
              </a:lnSpc>
              <a:spcAft>
                <a:spcPts val="1200"/>
              </a:spcAft>
              <a:buClr>
                <a:srgbClr val="545465"/>
              </a:buClr>
              <a:buSzPts val="1200"/>
            </a:pPr>
            <a:r>
              <a:rPr lang="en-US" sz="2400" b="1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Drive traffic and awareness </a:t>
            </a:r>
          </a:p>
        </p:txBody>
      </p:sp>
      <p:sp>
        <p:nvSpPr>
          <p:cNvPr id="3" name="Google Shape;105;p14">
            <a:extLst>
              <a:ext uri="{FF2B5EF4-FFF2-40B4-BE49-F238E27FC236}">
                <a16:creationId xmlns:a16="http://schemas.microsoft.com/office/drawing/2014/main" id="{3BFDDC45-321A-5379-6B96-313353EC6BBC}"/>
              </a:ext>
            </a:extLst>
          </p:cNvPr>
          <p:cNvSpPr/>
          <p:nvPr/>
        </p:nvSpPr>
        <p:spPr>
          <a:xfrm>
            <a:off x="475267" y="358826"/>
            <a:ext cx="4593582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US" sz="4000" b="1">
                <a:solidFill>
                  <a:srgbClr val="509EDB"/>
                </a:solidFill>
                <a:latin typeface="Open Sans"/>
                <a:ea typeface="Open Sans"/>
                <a:cs typeface="Open Sans"/>
                <a:sym typeface="Open Sans"/>
              </a:rPr>
              <a:t>Considerations for success</a:t>
            </a:r>
            <a:endParaRPr sz="4000">
              <a:solidFill>
                <a:srgbClr val="509ED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6182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5;p14">
            <a:extLst>
              <a:ext uri="{FF2B5EF4-FFF2-40B4-BE49-F238E27FC236}">
                <a16:creationId xmlns:a16="http://schemas.microsoft.com/office/drawing/2014/main" id="{3BFDDC45-321A-5379-6B96-313353EC6BBC}"/>
              </a:ext>
            </a:extLst>
          </p:cNvPr>
          <p:cNvSpPr/>
          <p:nvPr/>
        </p:nvSpPr>
        <p:spPr>
          <a:xfrm>
            <a:off x="475267" y="358826"/>
            <a:ext cx="4593582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US" sz="4000" b="1" dirty="0">
                <a:solidFill>
                  <a:srgbClr val="509EDB"/>
                </a:solidFill>
                <a:latin typeface="Open Sans"/>
                <a:ea typeface="Open Sans"/>
                <a:cs typeface="Open Sans"/>
                <a:sym typeface="Open Sans"/>
              </a:rPr>
              <a:t>Further reading</a:t>
            </a:r>
            <a:endParaRPr sz="4000" dirty="0">
              <a:solidFill>
                <a:srgbClr val="509ED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3E26A6-8BE8-16C3-7D61-36C22F2E6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23950"/>
            <a:ext cx="2499296" cy="37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8A42D2C-10D0-071B-EA40-63EBADE42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23950"/>
            <a:ext cx="2627792" cy="37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084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476574" y="1709426"/>
            <a:ext cx="4705026" cy="24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Clr>
                <a:srgbClr val="545465"/>
              </a:buClr>
              <a:buSzPts val="2000"/>
            </a:pPr>
            <a:r>
              <a:rPr lang="en-US" sz="1600" dirty="0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Conversational AI and Voice technology have hit mass adoption</a:t>
            </a:r>
          </a:p>
          <a:p>
            <a:pPr>
              <a:lnSpc>
                <a:spcPct val="150000"/>
              </a:lnSpc>
              <a:buClr>
                <a:srgbClr val="545465"/>
              </a:buClr>
              <a:buSzPts val="2000"/>
            </a:pPr>
            <a:r>
              <a:rPr lang="en-US" sz="1600" dirty="0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64% of marketers say AI is very important or critically important over the next 12 months </a:t>
            </a:r>
            <a:r>
              <a:rPr lang="en-US" sz="1600" baseline="30000" dirty="0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1</a:t>
            </a:r>
          </a:p>
          <a:p>
            <a:pPr>
              <a:lnSpc>
                <a:spcPct val="150000"/>
              </a:lnSpc>
              <a:buClr>
                <a:srgbClr val="545465"/>
              </a:buClr>
              <a:buSzPts val="2000"/>
            </a:pPr>
            <a:endParaRPr lang="en-US" sz="1600" baseline="30000" dirty="0">
              <a:solidFill>
                <a:srgbClr val="545465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Open Sans"/>
            </a:endParaRPr>
          </a:p>
          <a:p>
            <a:pPr>
              <a:lnSpc>
                <a:spcPct val="150000"/>
              </a:lnSpc>
              <a:buClr>
                <a:srgbClr val="545465"/>
              </a:buClr>
              <a:buSzPts val="2000"/>
            </a:pPr>
            <a:endParaRPr lang="en-US" sz="1600" baseline="30000" dirty="0">
              <a:solidFill>
                <a:srgbClr val="545465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Open Sans"/>
            </a:endParaRPr>
          </a:p>
          <a:p>
            <a:pPr>
              <a:lnSpc>
                <a:spcPts val="3800"/>
              </a:lnSpc>
              <a:spcAft>
                <a:spcPts val="1200"/>
              </a:spcAft>
              <a:buClr>
                <a:srgbClr val="545465"/>
              </a:buClr>
              <a:buSzPts val="2000"/>
            </a:pPr>
            <a:endParaRPr lang="en-US" sz="2400" dirty="0">
              <a:solidFill>
                <a:srgbClr val="545465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Open Sans"/>
            </a:endParaRPr>
          </a:p>
        </p:txBody>
      </p:sp>
      <p:sp>
        <p:nvSpPr>
          <p:cNvPr id="34" name="Google Shape;34;p5"/>
          <p:cNvSpPr/>
          <p:nvPr/>
        </p:nvSpPr>
        <p:spPr>
          <a:xfrm>
            <a:off x="408200" y="429597"/>
            <a:ext cx="4190700" cy="11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US" sz="4000" b="1" dirty="0">
                <a:solidFill>
                  <a:srgbClr val="509EDB"/>
                </a:solidFill>
                <a:latin typeface="Open Sans"/>
                <a:ea typeface="Open Sans"/>
                <a:cs typeface="Open Sans"/>
                <a:sym typeface="Open Sans"/>
              </a:rPr>
              <a:t>The Good News</a:t>
            </a:r>
            <a:endParaRPr sz="4000" dirty="0">
              <a:solidFill>
                <a:srgbClr val="509ED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0" r="426"/>
          <a:stretch/>
        </p:blipFill>
        <p:spPr>
          <a:xfrm>
            <a:off x="5647611" y="1"/>
            <a:ext cx="40005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97944A-CA2F-8972-0195-6E96AB105B98}"/>
              </a:ext>
            </a:extLst>
          </p:cNvPr>
          <p:cNvSpPr txBox="1"/>
          <p:nvPr/>
        </p:nvSpPr>
        <p:spPr>
          <a:xfrm>
            <a:off x="408200" y="4686615"/>
            <a:ext cx="32175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1) 2023 State of Marketing AI Report, Marketing AI Institute</a:t>
            </a:r>
          </a:p>
        </p:txBody>
      </p:sp>
    </p:spTree>
    <p:extLst>
      <p:ext uri="{BB962C8B-B14F-4D97-AF65-F5344CB8AC3E}">
        <p14:creationId xmlns:p14="http://schemas.microsoft.com/office/powerpoint/2010/main" val="4231132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476574" y="1276350"/>
            <a:ext cx="5009826" cy="288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545465"/>
              </a:buClr>
              <a:buSzPts val="2000"/>
            </a:pPr>
            <a:r>
              <a:rPr lang="en-US" sz="2000" dirty="0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Most marketers remain in the early stages of understanding and adopting AI</a:t>
            </a:r>
          </a:p>
          <a:p>
            <a:pPr>
              <a:lnSpc>
                <a:spcPct val="150000"/>
              </a:lnSpc>
              <a:buClr>
                <a:srgbClr val="545465"/>
              </a:buClr>
              <a:buSzPts val="2000"/>
            </a:pPr>
            <a:endParaRPr lang="en-US" sz="1050" dirty="0">
              <a:solidFill>
                <a:srgbClr val="545465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Open Sans"/>
            </a:endParaRPr>
          </a:p>
          <a:p>
            <a:pPr>
              <a:lnSpc>
                <a:spcPct val="150000"/>
              </a:lnSpc>
              <a:buClr>
                <a:srgbClr val="545465"/>
              </a:buClr>
              <a:buSzPts val="2000"/>
            </a:pPr>
            <a:r>
              <a:rPr lang="en-US" sz="2000" dirty="0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Companies are laggings behind in providing AI education and guidance</a:t>
            </a:r>
          </a:p>
          <a:p>
            <a:pPr>
              <a:lnSpc>
                <a:spcPct val="150000"/>
              </a:lnSpc>
              <a:buClr>
                <a:srgbClr val="545465"/>
              </a:buClr>
              <a:buSzPts val="2000"/>
            </a:pPr>
            <a:endParaRPr lang="en-US" sz="1050" dirty="0">
              <a:solidFill>
                <a:srgbClr val="545465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Open Sans"/>
            </a:endParaRPr>
          </a:p>
          <a:p>
            <a:pPr>
              <a:lnSpc>
                <a:spcPct val="150000"/>
              </a:lnSpc>
              <a:buClr>
                <a:srgbClr val="545465"/>
              </a:buClr>
              <a:buSzPts val="2000"/>
            </a:pPr>
            <a:r>
              <a:rPr lang="en-US" sz="2000" dirty="0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Teams are forever being asked to do “more with less”</a:t>
            </a:r>
          </a:p>
        </p:txBody>
      </p:sp>
      <p:sp>
        <p:nvSpPr>
          <p:cNvPr id="34" name="Google Shape;34;p5"/>
          <p:cNvSpPr/>
          <p:nvPr/>
        </p:nvSpPr>
        <p:spPr>
          <a:xfrm>
            <a:off x="408200" y="429597"/>
            <a:ext cx="5154400" cy="11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US" sz="4000" b="1" dirty="0">
                <a:solidFill>
                  <a:srgbClr val="509EDB"/>
                </a:solidFill>
                <a:latin typeface="Open Sans"/>
                <a:ea typeface="Open Sans"/>
                <a:cs typeface="Open Sans"/>
                <a:sym typeface="Open Sans"/>
              </a:rPr>
              <a:t>But…</a:t>
            </a:r>
            <a:endParaRPr sz="4000" dirty="0">
              <a:solidFill>
                <a:srgbClr val="509ED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9" r="21669"/>
          <a:stretch/>
        </p:blipFill>
        <p:spPr>
          <a:xfrm>
            <a:off x="5647611" y="1"/>
            <a:ext cx="40005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C0C1AC-525F-00C1-3BAB-6A8424E1AC35}"/>
              </a:ext>
            </a:extLst>
          </p:cNvPr>
          <p:cNvSpPr txBox="1"/>
          <p:nvPr/>
        </p:nvSpPr>
        <p:spPr>
          <a:xfrm>
            <a:off x="408200" y="4779318"/>
            <a:ext cx="35076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Source: 2023 State of Marketing AI Report, Marketing AI Institute</a:t>
            </a:r>
          </a:p>
        </p:txBody>
      </p:sp>
    </p:spTree>
    <p:extLst>
      <p:ext uri="{BB962C8B-B14F-4D97-AF65-F5344CB8AC3E}">
        <p14:creationId xmlns:p14="http://schemas.microsoft.com/office/powerpoint/2010/main" val="3542539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>
            <a:off x="408200" y="429597"/>
            <a:ext cx="8431000" cy="11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US" sz="4000" b="1" dirty="0">
                <a:solidFill>
                  <a:srgbClr val="509EDB"/>
                </a:solidFill>
                <a:latin typeface="Open Sans"/>
                <a:ea typeface="Open Sans"/>
                <a:cs typeface="Open Sans"/>
                <a:sym typeface="Open Sans"/>
              </a:rPr>
              <a:t>So, how are we going to do this?</a:t>
            </a:r>
            <a:endParaRPr lang="en-US" sz="4000" dirty="0">
              <a:solidFill>
                <a:srgbClr val="509ED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4" descr="Bubbles Trailer Park Boys GIF - Bubbles Trailer Park Boys Mike Smith GIFs">
            <a:extLst>
              <a:ext uri="{FF2B5EF4-FFF2-40B4-BE49-F238E27FC236}">
                <a16:creationId xmlns:a16="http://schemas.microsoft.com/office/drawing/2014/main" id="{6BF20514-66CA-CE6A-8009-5D8DE8E7A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1526773"/>
            <a:ext cx="4826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330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39ED9E-A5B0-B1FB-247B-DC55F108F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085" y="340568"/>
            <a:ext cx="4859921" cy="4462365"/>
          </a:xfrm>
          <a:prstGeom prst="rect">
            <a:avLst/>
          </a:prstGeom>
        </p:spPr>
      </p:pic>
      <p:sp>
        <p:nvSpPr>
          <p:cNvPr id="4" name="Google Shape;178;p21">
            <a:extLst>
              <a:ext uri="{FF2B5EF4-FFF2-40B4-BE49-F238E27FC236}">
                <a16:creationId xmlns:a16="http://schemas.microsoft.com/office/drawing/2014/main" id="{6034F18B-B47A-7105-F9E4-36A8CC78B1A3}"/>
              </a:ext>
            </a:extLst>
          </p:cNvPr>
          <p:cNvSpPr/>
          <p:nvPr/>
        </p:nvSpPr>
        <p:spPr>
          <a:xfrm>
            <a:off x="476249" y="1"/>
            <a:ext cx="4357008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4000" b="1" dirty="0">
                <a:solidFill>
                  <a:srgbClr val="509ED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You’re not starting from scratch</a:t>
            </a:r>
            <a:endParaRPr sz="4000" b="1" dirty="0">
              <a:solidFill>
                <a:srgbClr val="509ED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73963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1614CA-FBA9-B1B9-8D02-01776B4A01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227" r="1846" b="-1628"/>
          <a:stretch/>
        </p:blipFill>
        <p:spPr>
          <a:xfrm>
            <a:off x="3987012" y="728434"/>
            <a:ext cx="5156989" cy="3871559"/>
          </a:xfrm>
          <a:prstGeom prst="rect">
            <a:avLst/>
          </a:prstGeom>
        </p:spPr>
      </p:pic>
      <p:sp>
        <p:nvSpPr>
          <p:cNvPr id="3" name="Google Shape;74;p10">
            <a:extLst>
              <a:ext uri="{FF2B5EF4-FFF2-40B4-BE49-F238E27FC236}">
                <a16:creationId xmlns:a16="http://schemas.microsoft.com/office/drawing/2014/main" id="{07BC0992-2158-61B5-B7C0-C043088CB6B3}"/>
              </a:ext>
            </a:extLst>
          </p:cNvPr>
          <p:cNvSpPr/>
          <p:nvPr/>
        </p:nvSpPr>
        <p:spPr>
          <a:xfrm>
            <a:off x="342754" y="0"/>
            <a:ext cx="4378536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US" sz="4000" b="1" dirty="0">
                <a:solidFill>
                  <a:srgbClr val="509EDB"/>
                </a:solidFill>
                <a:latin typeface="Open Sans"/>
                <a:ea typeface="Open Sans"/>
                <a:cs typeface="Open Sans"/>
                <a:sym typeface="Open Sans"/>
              </a:rPr>
              <a:t>The information needs of your audience is the same regardless of touchpoint</a:t>
            </a:r>
          </a:p>
        </p:txBody>
      </p:sp>
    </p:spTree>
    <p:extLst>
      <p:ext uri="{BB962C8B-B14F-4D97-AF65-F5344CB8AC3E}">
        <p14:creationId xmlns:p14="http://schemas.microsoft.com/office/powerpoint/2010/main" val="2547540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" r="3714"/>
          <a:stretch/>
        </p:blipFill>
        <p:spPr>
          <a:xfrm>
            <a:off x="1" y="1"/>
            <a:ext cx="370332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6"/>
          <p:cNvSpPr/>
          <p:nvPr/>
        </p:nvSpPr>
        <p:spPr>
          <a:xfrm>
            <a:off x="4002018" y="2727656"/>
            <a:ext cx="4767078" cy="1977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3800"/>
              </a:lnSpc>
              <a:buClr>
                <a:schemeClr val="dk1"/>
              </a:buClr>
              <a:buSzPts val="1100"/>
            </a:pPr>
            <a:endParaRPr lang="en-US" sz="2400" dirty="0">
              <a:solidFill>
                <a:srgbClr val="545465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Open Sans"/>
            </a:endParaRPr>
          </a:p>
          <a:p>
            <a:pPr>
              <a:lnSpc>
                <a:spcPts val="3800"/>
              </a:lnSpc>
              <a:buClr>
                <a:schemeClr val="dk1"/>
              </a:buClr>
              <a:buSzPts val="1100"/>
            </a:pPr>
            <a:r>
              <a:rPr lang="en-US" sz="2400" dirty="0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Existing information and tools can help us forge ahead </a:t>
            </a:r>
          </a:p>
        </p:txBody>
      </p:sp>
      <p:sp>
        <p:nvSpPr>
          <p:cNvPr id="43" name="Google Shape;43;p6"/>
          <p:cNvSpPr/>
          <p:nvPr/>
        </p:nvSpPr>
        <p:spPr>
          <a:xfrm>
            <a:off x="4002018" y="1467750"/>
            <a:ext cx="4767078" cy="11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US" sz="4000" b="1" dirty="0">
                <a:solidFill>
                  <a:srgbClr val="509EDB"/>
                </a:solidFill>
                <a:latin typeface="Open Sans"/>
                <a:ea typeface="Open Sans"/>
                <a:cs typeface="Open Sans"/>
                <a:sym typeface="Open Sans"/>
              </a:rPr>
              <a:t>So, we have a place to start</a:t>
            </a:r>
            <a:endParaRPr sz="4000" b="1" dirty="0">
              <a:solidFill>
                <a:srgbClr val="509ED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38672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476574" y="1709426"/>
            <a:ext cx="5086026" cy="24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3800"/>
              </a:lnSpc>
              <a:spcAft>
                <a:spcPts val="1200"/>
              </a:spcAft>
              <a:buClr>
                <a:srgbClr val="545465"/>
              </a:buClr>
              <a:buSzPts val="2000"/>
            </a:pPr>
            <a:r>
              <a:rPr lang="en-US" sz="2400" dirty="0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What do you know about your customers?</a:t>
            </a:r>
          </a:p>
          <a:p>
            <a:pPr>
              <a:lnSpc>
                <a:spcPts val="3800"/>
              </a:lnSpc>
              <a:spcAft>
                <a:spcPts val="1200"/>
              </a:spcAft>
              <a:buClr>
                <a:srgbClr val="545465"/>
              </a:buClr>
              <a:buSzPts val="2000"/>
            </a:pPr>
            <a:r>
              <a:rPr lang="en-US" sz="2400" dirty="0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Personas &amp; segmentations</a:t>
            </a:r>
          </a:p>
          <a:p>
            <a:pPr>
              <a:lnSpc>
                <a:spcPts val="3800"/>
              </a:lnSpc>
              <a:spcAft>
                <a:spcPts val="1200"/>
              </a:spcAft>
              <a:buClr>
                <a:srgbClr val="545465"/>
              </a:buClr>
              <a:buSzPts val="2000"/>
            </a:pPr>
            <a:r>
              <a:rPr lang="en-US" sz="2400" dirty="0">
                <a:solidFill>
                  <a:srgbClr val="545465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Behaviors &amp; content maps </a:t>
            </a:r>
          </a:p>
        </p:txBody>
      </p:sp>
      <p:sp>
        <p:nvSpPr>
          <p:cNvPr id="34" name="Google Shape;34;p5"/>
          <p:cNvSpPr/>
          <p:nvPr/>
        </p:nvSpPr>
        <p:spPr>
          <a:xfrm>
            <a:off x="408200" y="429597"/>
            <a:ext cx="4544800" cy="11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US" sz="4000" b="1" dirty="0">
                <a:solidFill>
                  <a:srgbClr val="509EDB"/>
                </a:solidFill>
                <a:latin typeface="Open Sans"/>
                <a:ea typeface="Open Sans"/>
                <a:cs typeface="Open Sans"/>
                <a:sym typeface="Open Sans"/>
              </a:rPr>
              <a:t>Know your target</a:t>
            </a:r>
            <a:endParaRPr sz="4000" dirty="0">
              <a:solidFill>
                <a:srgbClr val="509ED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1" r="26731"/>
          <a:stretch/>
        </p:blipFill>
        <p:spPr>
          <a:xfrm>
            <a:off x="5647611" y="1"/>
            <a:ext cx="4000502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0462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/>
          <p:nvPr/>
        </p:nvSpPr>
        <p:spPr>
          <a:xfrm>
            <a:off x="476249" y="1"/>
            <a:ext cx="4357008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4000" b="1" dirty="0">
                <a:solidFill>
                  <a:srgbClr val="509ED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Understand their current mindset about AI and Voice</a:t>
            </a:r>
            <a:endParaRPr sz="4000" b="1" dirty="0">
              <a:solidFill>
                <a:srgbClr val="509ED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60A6A329-1AA9-67EB-5541-B47DF28B4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666" y="0"/>
            <a:ext cx="451733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95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2892</TotalTime>
  <Words>398</Words>
  <Application>Microsoft Macintosh PowerPoint</Application>
  <PresentationFormat>On-screen Show (16:9)</PresentationFormat>
  <Paragraphs>74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Open Sans Semibold</vt:lpstr>
      <vt:lpstr>Calibri</vt:lpstr>
      <vt:lpstr>Glacial Indifference Bold</vt:lpstr>
      <vt:lpstr>Open Sans Semibold</vt:lpstr>
      <vt:lpstr>Open Sans</vt:lpstr>
      <vt:lpstr>Glacial Indifference</vt:lpstr>
      <vt:lpstr>Arial</vt:lpstr>
      <vt:lpstr>Open Sans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MAICON 23 - Opening Slides</dc:title>
  <cp:lastModifiedBy>Susan Westwater</cp:lastModifiedBy>
  <cp:revision>8</cp:revision>
  <dcterms:created xsi:type="dcterms:W3CDTF">2006-08-16T00:00:00Z</dcterms:created>
  <dcterms:modified xsi:type="dcterms:W3CDTF">2023-08-31T03:10:43Z</dcterms:modified>
  <dc:identifier>DAFb4iMjYFM</dc:identifier>
</cp:coreProperties>
</file>