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Canva Sans" panose="020B0503030501040103" pitchFamily="34" charset="0"/>
      <p:regular r:id="rId27"/>
    </p:embeddedFont>
    <p:embeddedFont>
      <p:font typeface="Canva Sans Bold" panose="020B0803030501040103" pitchFamily="34" charset="0"/>
      <p:regular r:id="rId28"/>
      <p:bold r:id="rId29"/>
    </p:embeddedFont>
    <p:embeddedFont>
      <p:font typeface="Open Sans" panose="020B0606030504020204" pitchFamily="34" charset="0"/>
      <p:regular r:id="rId30"/>
      <p:bold r:id="rId31"/>
      <p:italic r:id="rId32"/>
      <p:boldItalic r:id="rId33"/>
    </p:embeddedFont>
    <p:embeddedFont>
      <p:font typeface="Open Sans Bold" panose="020B0806030504020204" pitchFamily="3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58080" autoAdjust="0"/>
  </p:normalViewPr>
  <p:slideViewPr>
    <p:cSldViewPr>
      <p:cViewPr varScale="1">
        <p:scale>
          <a:sx n="47" d="100"/>
          <a:sy n="47" d="100"/>
        </p:scale>
        <p:origin x="10104" y="14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26.08.2023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1:00</a:t>
            </a:r>
          </a:p>
          <a:p>
            <a:endParaRPr lang="en-US" dirty="0"/>
          </a:p>
          <a:p>
            <a:r>
              <a:rPr lang="en-US" dirty="0"/>
              <a:t>Running: 1:00</a:t>
            </a:r>
          </a:p>
          <a:p>
            <a:endParaRPr lang="en-US" dirty="0"/>
          </a:p>
          <a:p>
            <a:r>
              <a:rPr lang="en-US" dirty="0"/>
              <a:t>Thank you for joining me today to learn how using GitHub Copilot can improve your job satisfaction.</a:t>
            </a:r>
          </a:p>
          <a:p>
            <a:endParaRPr lang="en-US" dirty="0"/>
          </a:p>
          <a:p>
            <a:r>
              <a:rPr lang="en-US" dirty="0"/>
              <a:t>I am a Doctoral Student at Marymount University working toward my Doctorate in Business Administration.  In preparing for my dissertation, I am studying AI code-generating tools and their effects on developer performance, including job satisfaction.</a:t>
            </a:r>
          </a:p>
          <a:p>
            <a:endParaRPr lang="en-US" dirty="0"/>
          </a:p>
          <a:p>
            <a:r>
              <a:rPr lang="en-US" dirty="0"/>
              <a:t>I have also worked in IT since 1995.  I’ve done several things in IT over the years, but I’ve always been a developer at heart.  It’s the one thing I enjoy doing and the one thing I rarely get to do now.  So, when I can write code, my job satisfaction increases.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1:00</a:t>
            </a:r>
          </a:p>
          <a:p>
            <a:endParaRPr lang="en-US"/>
          </a:p>
          <a:p>
            <a:r>
              <a:rPr lang="en-US"/>
              <a:t>Running:  14:30</a:t>
            </a:r>
          </a:p>
          <a:p>
            <a:endParaRPr lang="en-US"/>
          </a:p>
          <a:p>
            <a:r>
              <a:rPr lang="en-US"/>
              <a:t>Herzberg's Two-Factor Theory: </a:t>
            </a:r>
          </a:p>
          <a:p>
            <a:endParaRPr lang="en-US"/>
          </a:p>
          <a:p>
            <a:r>
              <a:rPr lang="en-US"/>
              <a:t>Copilot could be seen as a tool contributing to the motivator aspect of Herzberg's theory. It provides developers with assistance, automates repetitive tasks, and helps them accomplish coding tasks more efficiently, which can lead to increased job satisfaction and motivation.</a:t>
            </a:r>
          </a:p>
          <a:p>
            <a:endParaRPr lang="en-US"/>
          </a:p>
          <a:p>
            <a:endParaRPr lang="en-US"/>
          </a:p>
          <a:p>
            <a:endParaRPr lang="en-US"/>
          </a:p>
          <a:p>
            <a:r>
              <a:rPr lang="en-US"/>
              <a:t>Expectancy Theory: </a:t>
            </a:r>
          </a:p>
          <a:p>
            <a:endParaRPr lang="en-US"/>
          </a:p>
          <a:p>
            <a:r>
              <a:rPr lang="en-US"/>
              <a:t>The use of Copilot may influence job satisfaction based on the expectancy component of the theory. Developers may expect using the tool to improve their coding productivity and result in better code outcomes, positively impacting their job satisfaction.</a:t>
            </a:r>
          </a:p>
          <a:p>
            <a:endParaRPr lang="en-US"/>
          </a:p>
          <a:p>
            <a:endParaRPr lang="en-US"/>
          </a:p>
          <a:p>
            <a:r>
              <a:rPr lang="en-US"/>
              <a:t>Job Characteristics Model: </a:t>
            </a:r>
          </a:p>
          <a:p>
            <a:endParaRPr lang="en-US"/>
          </a:p>
          <a:p>
            <a:r>
              <a:rPr lang="en-US"/>
              <a:t>Copilot may enhance certain job characteristics like skill variety and task identity by aiding software developers in various aspects of their work. Offering assistance and reducing mundane tasks allows developers to engage in more creative and challenging aspects of their 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2:00</a:t>
            </a:r>
          </a:p>
          <a:p>
            <a:endParaRPr lang="en-US"/>
          </a:p>
          <a:p>
            <a:r>
              <a:rPr lang="en-US"/>
              <a:t>Running:  16:30</a:t>
            </a:r>
          </a:p>
          <a:p>
            <a:endParaRPr lang="en-US"/>
          </a:p>
          <a:p>
            <a:r>
              <a:rPr lang="en-US"/>
              <a:t>Pair programming involves two developers working together, one acting as the "driver" who writes the code and the other as the "navigator" who guides and reviews the code in real time. This approach enhances code quality, readability and facilitates quicker code review. Historically, pair programming required complex coordination, making it challenging to adopt at scale. However, Copilot changes this paradigm. Copilot enables developers to code with the assistance of an AI pair programmer, revolutionizing the pair programming experience.</a:t>
            </a:r>
          </a:p>
          <a:p>
            <a:endParaRPr lang="en-US"/>
          </a:p>
          <a:p>
            <a:r>
              <a:rPr lang="en-US"/>
              <a:t>As a co-worker said, "This is like pair programming for introverts."</a:t>
            </a:r>
          </a:p>
          <a:p>
            <a:endParaRPr lang="en-US"/>
          </a:p>
          <a:p>
            <a:r>
              <a:rPr lang="en-US"/>
              <a:t>Copilot is used in two modes, code acceleration and code exploration.</a:t>
            </a:r>
          </a:p>
          <a:p>
            <a:endParaRPr lang="en-US"/>
          </a:p>
          <a:p>
            <a:r>
              <a:rPr lang="en-US"/>
              <a:t>In code acceleration mode, Copilot acts as a sort of intellisense on steroids, completing lines of codes seemingly reading the programmer's mind.  </a:t>
            </a:r>
          </a:p>
          <a:p>
            <a:endParaRPr lang="en-US"/>
          </a:p>
          <a:p>
            <a:r>
              <a:rPr lang="en-US"/>
              <a:t>In code exploration mode, the developer can prompt Copilot with a comment to create larger code blocks.  Exploration mode is useful when the developer works in an unknown space or learns a new language.</a:t>
            </a:r>
          </a:p>
          <a:p>
            <a:endParaRPr lang="en-US"/>
          </a:p>
          <a:p>
            <a:r>
              <a:rPr lang="en-US"/>
              <a:t>Copilot has been proven to be directly correlated to productivity as outlined in the SPACE Framework.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1:30</a:t>
            </a:r>
          </a:p>
          <a:p>
            <a:endParaRPr lang="en-US"/>
          </a:p>
          <a:p>
            <a:r>
              <a:rPr lang="en-US"/>
              <a:t>Running: 18:00</a:t>
            </a:r>
          </a:p>
          <a:p>
            <a:endParaRPr lang="en-US"/>
          </a:p>
          <a:p>
            <a:r>
              <a:rPr lang="en-US"/>
              <a:t>While there are many positives with Copilot, there are some drawbacks.  For example, generated source code could have security vulnerabilities.  Therefore, when using Copilot to generate source code, the developer will still need to review the generated code for best practices and possible vulnerabilities.  Another point is that what is considered a best practice when the model was trained may no longer be regarded as a good practice when the code is generated due to the evolution of security concerns (Pearce et al., 2022).</a:t>
            </a:r>
          </a:p>
          <a:p>
            <a:endParaRPr lang="en-US"/>
          </a:p>
          <a:p>
            <a:r>
              <a:rPr lang="en-US"/>
              <a:t>In addition, code quality can be a concern.  Copilot generates correct and optimal solutions for fundamental algorithms.  However, more complex algorithms are more difficult for Copilot to generate.  Code quality depends mainly on the conciseness and completeness of how the developer prompts Copilot.  Prompts need to be detailed enough for Copilot to generate accurate completions.</a:t>
            </a:r>
          </a:p>
          <a:p>
            <a:endParaRPr lang="en-US"/>
          </a:p>
          <a:p>
            <a:r>
              <a:rPr lang="en-US"/>
              <a:t>Another drawback of Copilot is the lack of defensive code, such as error handling, input validation, checking for nulls, etc.</a:t>
            </a:r>
          </a:p>
          <a:p>
            <a:endParaRPr lang="en-US"/>
          </a:p>
          <a:p>
            <a:r>
              <a:rPr lang="en-US"/>
              <a:t>The key benefit of Copilot is that it gives the developer a good starting point for projects saving them time.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Bonus Material</a:t>
            </a:r>
          </a:p>
          <a:p>
            <a:endParaRPr lang="en-US" dirty="0"/>
          </a:p>
          <a:p>
            <a:r>
              <a:rPr lang="en-US" dirty="0"/>
              <a:t>Here is an example of the create table script and the stored procedure to retrieve records that Copilot automatically generated with a simple prompt.  The id column, which was automatically set up as the primary key and set up as an identity, is especially nice.  The data types were suggested based on context, as well.  </a:t>
            </a:r>
          </a:p>
          <a:p>
            <a:endParaRPr lang="en-US" dirty="0"/>
          </a:p>
          <a:p>
            <a:r>
              <a:rPr lang="en-US" dirty="0"/>
              <a:t>In addition, the stored procedure is auto-completed based on best practices.  Once again, this eliminates mundane code creation by the developer and keeps them in their flow state.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Bonus Material</a:t>
            </a:r>
          </a:p>
          <a:p>
            <a:endParaRPr lang="en-US" dirty="0"/>
          </a:p>
          <a:p>
            <a:r>
              <a:rPr lang="en-US" dirty="0"/>
              <a:t>Continuing with the database objects, Copilot understands the developer needs a stored procedure to insert data and proceeds to suggest one.  The developer only needs to hit the Tab key to accept the new stored procedure.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Bonus Material</a:t>
            </a:r>
          </a:p>
          <a:p>
            <a:endParaRPr lang="en-US" dirty="0"/>
          </a:p>
          <a:p>
            <a:r>
              <a:rPr lang="en-US" dirty="0"/>
              <a:t>Here is an example using Copilot in code-exploration mode.  Typing in the prompt triggers Copilot to return a suggestion using </a:t>
            </a:r>
            <a:r>
              <a:rPr lang="en-US" dirty="0" err="1"/>
              <a:t>HttpClient</a:t>
            </a:r>
            <a:r>
              <a:rPr lang="en-US" dirty="0"/>
              <a:t> to access a REST API.  The model isn’t perfect, but it gives us a good start when accessing the API.  As you can see, based on the context, Copilot is smart enough to know we are using the </a:t>
            </a:r>
            <a:r>
              <a:rPr lang="en-US" dirty="0" err="1"/>
              <a:t>openweather</a:t>
            </a:r>
            <a:r>
              <a:rPr lang="en-US" dirty="0"/>
              <a:t> API.  In addition, it knows we have a model named Weather and assumes we want to deserialize the content returned from the API call into an instance of that object.</a:t>
            </a:r>
          </a:p>
          <a:p>
            <a:endParaRPr lang="en-US" dirty="0"/>
          </a:p>
          <a:p>
            <a:r>
              <a:rPr lang="en-US" dirty="0"/>
              <a:t>This is a powerful prompt because it lets us create a lot of code in a short amount of time.  Yes, we need to add defensive code and check for security holes, but the generated code is a great start.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1:00</a:t>
            </a:r>
          </a:p>
          <a:p>
            <a:endParaRPr lang="en-US"/>
          </a:p>
          <a:p>
            <a:r>
              <a:rPr lang="en-US"/>
              <a:t>Running: 19:00</a:t>
            </a:r>
          </a:p>
          <a:p>
            <a:endParaRPr lang="en-US"/>
          </a:p>
          <a:p>
            <a:r>
              <a:rPr lang="en-US"/>
              <a:t>Hopefully, you understand that Copilot is an AI-powered code generation tool trained on GitHub repositories.</a:t>
            </a:r>
          </a:p>
          <a:p>
            <a:endParaRPr lang="en-US"/>
          </a:p>
          <a:p>
            <a:r>
              <a:rPr lang="en-US"/>
              <a:t>We discussed the history of code completion and AI and how those ideas are combined to create Copilot.  </a:t>
            </a:r>
          </a:p>
          <a:p>
            <a:endParaRPr lang="en-US"/>
          </a:p>
          <a:p>
            <a:r>
              <a:rPr lang="en-US"/>
              <a:t>From a hands-on perspective, you have seen Copilot used in SQL and C# for code acceleration and exploration.  </a:t>
            </a:r>
          </a:p>
          <a:p>
            <a:endParaRPr lang="en-US"/>
          </a:p>
          <a:p>
            <a:r>
              <a:rPr lang="en-US"/>
              <a:t>You now understand why Copilot is referred to as a personal pair programmer and how it can perform some of the more mundane and tedious programming tasks for you.</a:t>
            </a:r>
          </a:p>
          <a:p>
            <a:endParaRPr lang="en-US"/>
          </a:p>
          <a:p>
            <a:r>
              <a:rPr lang="en-US"/>
              <a:t>Lastly, you have seen how Copilot can help you increase your job satisfaction.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2:30</a:t>
            </a:r>
          </a:p>
          <a:p>
            <a:endParaRPr lang="en-US"/>
          </a:p>
          <a:p>
            <a:r>
              <a:rPr lang="en-US"/>
              <a:t>Running: 3:30</a:t>
            </a:r>
          </a:p>
          <a:p>
            <a:endParaRPr lang="en-US"/>
          </a:p>
          <a:p>
            <a:r>
              <a:rPr lang="en-US"/>
              <a:t>FizzBuzz</a:t>
            </a:r>
          </a:p>
          <a:p>
            <a:endParaRPr lang="en-US"/>
          </a:p>
          <a:p>
            <a:r>
              <a:rPr lang="en-US"/>
              <a:t>Reverse a string</a:t>
            </a:r>
          </a:p>
          <a:p>
            <a:endParaRPr lang="en-US"/>
          </a:p>
          <a:p>
            <a:r>
              <a:rPr lang="en-US"/>
              <a:t>Palindrome check</a:t>
            </a:r>
          </a:p>
          <a:p>
            <a:endParaRPr lang="en-US"/>
          </a:p>
          <a:p>
            <a:r>
              <a:rPr lang="en-US"/>
              <a:t>Quicksort</a:t>
            </a:r>
          </a:p>
          <a:p>
            <a:endParaRPr lang="en-US"/>
          </a:p>
          <a:p>
            <a:r>
              <a:rPr lang="en-US"/>
              <a:t>Reverse a linked list</a:t>
            </a:r>
          </a:p>
          <a:p>
            <a:endParaRPr lang="en-US"/>
          </a:p>
          <a:p>
            <a:r>
              <a:rPr lang="en-US"/>
              <a:t>Abstract factory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1:00</a:t>
            </a:r>
          </a:p>
          <a:p>
            <a:endParaRPr lang="en-US" dirty="0"/>
          </a:p>
          <a:p>
            <a:r>
              <a:rPr lang="en-US" dirty="0"/>
              <a:t>Running 4:30</a:t>
            </a:r>
          </a:p>
          <a:p>
            <a:endParaRPr lang="en-US" dirty="0"/>
          </a:p>
          <a:p>
            <a:r>
              <a:rPr lang="en-US" dirty="0"/>
              <a:t>At the end of this session, you should be able to understand...</a:t>
            </a:r>
          </a:p>
          <a:p>
            <a:endParaRPr lang="en-US" dirty="0"/>
          </a:p>
          <a:p>
            <a:r>
              <a:rPr lang="en-US" dirty="0"/>
              <a:t>What is Copilot</a:t>
            </a:r>
          </a:p>
          <a:p>
            <a:endParaRPr lang="en-US" dirty="0"/>
          </a:p>
          <a:p>
            <a:r>
              <a:rPr lang="en-US" dirty="0"/>
              <a:t>How Copilot works</a:t>
            </a:r>
          </a:p>
          <a:p>
            <a:endParaRPr lang="en-US" dirty="0"/>
          </a:p>
          <a:p>
            <a:r>
              <a:rPr lang="en-US" dirty="0"/>
              <a:t>The History of AI Code-Generation</a:t>
            </a:r>
          </a:p>
          <a:p>
            <a:endParaRPr lang="en-US" dirty="0"/>
          </a:p>
          <a:p>
            <a:r>
              <a:rPr lang="en-US" dirty="0"/>
              <a:t>Using Copilot as a pair programmer</a:t>
            </a:r>
          </a:p>
          <a:p>
            <a:endParaRPr lang="en-US" dirty="0"/>
          </a:p>
          <a:p>
            <a:r>
              <a:rPr lang="en-US" dirty="0"/>
              <a:t>How Copilot can affect developer job satisfaction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1:00</a:t>
            </a:r>
          </a:p>
          <a:p>
            <a:endParaRPr lang="en-US" dirty="0"/>
          </a:p>
          <a:p>
            <a:r>
              <a:rPr lang="en-US" dirty="0"/>
              <a:t>Running: 5:30</a:t>
            </a:r>
          </a:p>
          <a:p>
            <a:endParaRPr lang="en-US" dirty="0"/>
          </a:p>
          <a:p>
            <a:r>
              <a:rPr lang="en-US" dirty="0"/>
              <a:t>GitHub Copilot is an AI-powered code completion tool developed by OpenAI in collaboration with GitHub. It is designed to assist developers by providing context-aware code suggestions and auto-completion within their preferred code editors. </a:t>
            </a:r>
          </a:p>
          <a:p>
            <a:endParaRPr lang="en-US" dirty="0"/>
          </a:p>
          <a:p>
            <a:r>
              <a:rPr lang="en-US" dirty="0"/>
              <a:t>Copilot leverages machine learning models trained on publicly available code to generate code snippets and completions.</a:t>
            </a:r>
          </a:p>
          <a:p>
            <a:endParaRPr lang="en-US" dirty="0"/>
          </a:p>
          <a:p>
            <a:r>
              <a:rPr lang="en-US" dirty="0"/>
              <a:t>Microsoft owns GitHub and part of OpenAI , so they brought those two technologies together, like shredded lettuce and </a:t>
            </a:r>
            <a:r>
              <a:rPr lang="en-US" dirty="0" err="1"/>
              <a:t>ziplock</a:t>
            </a:r>
            <a:r>
              <a:rPr lang="en-US" dirty="0"/>
              <a:t> bags, to create a new product.</a:t>
            </a:r>
          </a:p>
          <a:p>
            <a:endParaRPr lang="en-US" dirty="0"/>
          </a:p>
          <a:p>
            <a:r>
              <a:rPr lang="en-US" dirty="0"/>
              <a:t>Reference</a:t>
            </a:r>
          </a:p>
          <a:p>
            <a:r>
              <a:rPr lang="en-US" dirty="0"/>
              <a:t>Taking Flight with Copilot: Early Insights and Opportunities of AI-powered pair-programming Tools</a:t>
            </a:r>
          </a:p>
          <a:p>
            <a:endParaRPr lang="en-US" dirty="0"/>
          </a:p>
          <a:p>
            <a:r>
              <a:rPr lang="en-US" dirty="0"/>
              <a:t>(Bird et al., 2022)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Minute:</a:t>
            </a:r>
          </a:p>
          <a:p>
            <a:endParaRPr lang="en-US"/>
          </a:p>
          <a:p>
            <a:r>
              <a:rPr lang="en-US"/>
              <a:t>Running: 6:30</a:t>
            </a:r>
          </a:p>
          <a:p>
            <a:endParaRPr lang="en-US"/>
          </a:p>
          <a:p>
            <a:r>
              <a:rPr lang="en-US"/>
              <a:t>As the programmer writes code, requests are continuously sent to Copilot’s AI model, which analyzes the code, identifies valuable suggestions, and sends those back to the programmer, like IntelliSense in modern IDEs.</a:t>
            </a:r>
          </a:p>
          <a:p>
            <a:endParaRPr lang="en-US"/>
          </a:p>
          <a:p>
            <a:r>
              <a:rPr lang="en-US"/>
              <a:t>Copilot can suggest complete lines of code or functions by analyzing how you code. Copilot can assemble code from user comments and predicts your code by just reading the function name you have declared. </a:t>
            </a:r>
          </a:p>
          <a:p>
            <a:endParaRPr lang="en-US"/>
          </a:p>
          <a:p>
            <a:r>
              <a:rPr lang="en-US"/>
              <a:t>It allows you to cycle through alternative suggestions and edit the suggested code manually. It auto-fills repetitive code or creates unit tests for your methods.</a:t>
            </a:r>
          </a:p>
          <a:p>
            <a:endParaRPr lang="en-US"/>
          </a:p>
          <a:p>
            <a:r>
              <a:rPr lang="en-US"/>
              <a:t>The Copilot editor extension sends your comments and code to the Copilot service, using OpenAI Codex to synthesize and suggest code.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1:00</a:t>
            </a:r>
          </a:p>
          <a:p>
            <a:endParaRPr lang="en-US"/>
          </a:p>
          <a:p>
            <a:r>
              <a:rPr lang="en-US"/>
              <a:t>Running: 7:30</a:t>
            </a:r>
          </a:p>
          <a:p>
            <a:endParaRPr lang="en-US"/>
          </a:p>
          <a:p>
            <a:r>
              <a:rPr lang="en-US"/>
              <a:t>Copilot combines the concept of code generation and the technology of artificial intelligence, both of which have been around since the 1950s.  </a:t>
            </a:r>
          </a:p>
          <a:p>
            <a:endParaRPr lang="en-US"/>
          </a:p>
          <a:p>
            <a:r>
              <a:rPr lang="en-US"/>
              <a:t>In addition, job satisfaction is part of developer performance, and the SPACE Framework measures developer productivity.</a:t>
            </a:r>
          </a:p>
          <a:p>
            <a:endParaRPr lang="en-US"/>
          </a:p>
          <a:p>
            <a:r>
              <a:rPr lang="en-US"/>
              <a:t>I wouldn't be a student if I didn't discuss some theories in my presentation, so I will briefly touch on Job Satisfactions theories.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3:00</a:t>
            </a:r>
          </a:p>
          <a:p>
            <a:endParaRPr lang="en-US"/>
          </a:p>
          <a:p>
            <a:r>
              <a:rPr lang="en-US"/>
              <a:t>Running :  10:30</a:t>
            </a:r>
          </a:p>
          <a:p>
            <a:endParaRPr lang="en-US"/>
          </a:p>
          <a:p>
            <a:r>
              <a:rPr lang="en-US"/>
              <a:t>Automatic source code generation for computer programs is not new and can be traced back to 1951, when Grace Hopper created the first compiler. Initially, computers were programmed using machine code, a series of bits represented by 0s and 1s corresponding to instructions for the computer’s processor.  </a:t>
            </a:r>
          </a:p>
          <a:p>
            <a:endParaRPr lang="en-US"/>
          </a:p>
          <a:p>
            <a:r>
              <a:rPr lang="en-US"/>
              <a:t>However, the A-0 compiler allowed users to express math problems in a more human-readable format and then translate those high-level instructions into machine code. (Hopper, 1952).</a:t>
            </a:r>
          </a:p>
          <a:p>
            <a:endParaRPr lang="en-US"/>
          </a:p>
          <a:p>
            <a:r>
              <a:rPr lang="en-US"/>
              <a:t>Developed by IBM in the 1950s and released in 1957, Fortran (Formula Translation) is widely considered the first high-level programming language.  It was popular in the scientific and engineering community due to its ability to express complex mathematical formulas and algorithms in a human-readable and concise way. However, once again, the machine language was hidden from the programmer by a compiler that generated the machine code from this more human-readable language (Backus et al., 1957).</a:t>
            </a:r>
          </a:p>
          <a:p>
            <a:endParaRPr lang="en-US"/>
          </a:p>
          <a:p>
            <a:r>
              <a:rPr lang="en-US"/>
              <a:t>COBOL (Common Business-Oriented Language) is another popular early programming language released in 1959 and created by a team of computer scientists and industry representatives to create a portable, English-like programming language suitable for business applications.  COBOL was designed to be easily readable and self-documenting and focused on data processing features like file handling, record manipulation, and report generation.  COBOL was popular in insurance, finance, and government and is still used today for legacy applications.  Just like Fortran, COBOL generated machine code using a compiler, and all that machine code was hidden from the programmer (Sammet, 2000).</a:t>
            </a:r>
          </a:p>
          <a:p>
            <a:endParaRPr lang="en-US"/>
          </a:p>
          <a:p>
            <a:r>
              <a:rPr lang="en-US"/>
              <a:t>Another form of programming language code generation is the integrated development environment (IDE).  While an IDE does not generate complete source code for a program, it generates code snippets as templates.  For example, an IDE used to build Windows applications will create much of the source code for handling the creation, manipulation, and destruction of the forms and the controls on those forms.  </a:t>
            </a:r>
          </a:p>
          <a:p>
            <a:endParaRPr lang="en-US"/>
          </a:p>
          <a:p>
            <a:r>
              <a:rPr lang="en-US"/>
              <a:t>Visual Basic 1.0, considered the first IDE, helped programmers hide the underlying code and create forms and their components, such as text boxes, buttons, and labels.  The programmer did not need to know how those components worked because Visual Basic handled the low-level code generation.  In the same way that compilers assisted the first programmers, Visual Basic made Windows programming more accessible (Hou &amp; Wang, 2009).</a:t>
            </a:r>
          </a:p>
          <a:p>
            <a:endParaRPr lang="en-US"/>
          </a:p>
          <a:p>
            <a:r>
              <a:rPr lang="en-US"/>
              <a:t>Another feature of modern IDEs is a form of code completion called IntelliSense.  IntelliSense provides programmers with real-time context-aware suggestions, auto-completion, and other helpful information.  For example, as a programmer enters commands, </a:t>
            </a:r>
          </a:p>
          <a:p>
            <a:endParaRPr lang="en-US"/>
          </a:p>
          <a:p>
            <a:r>
              <a:rPr lang="en-US"/>
              <a:t>IntelliSense will suggest class names, function names, variable names, or other programming constructs. Then, the programmer can use the keyboard to scroll through the suggestions and select the appropriate construct, speeding up development time and reducing errors (Míšek, 2017).</a:t>
            </a:r>
          </a:p>
          <a:p>
            <a:endParaRPr lang="en-US"/>
          </a:p>
          <a:p>
            <a:r>
              <a:rPr lang="en-US"/>
              <a:t>From the earliest compilers, through the creation of programming languages, and up to the most modern IDEs, automatic code generation has been refined and used almost as long as computers have existed.  </a:t>
            </a:r>
          </a:p>
          <a:p>
            <a:endParaRPr lang="en-US"/>
          </a:p>
          <a:p>
            <a:r>
              <a:rPr lang="en-US"/>
              <a:t>For programmers, these code-generation tools are valuable because they reduce errors, encapsulate complex concepts, accelerate development, and allow the exploration of ideas.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1:30</a:t>
            </a:r>
          </a:p>
          <a:p>
            <a:endParaRPr lang="en-US"/>
          </a:p>
          <a:p>
            <a:r>
              <a:rPr lang="en-US"/>
              <a:t>Running: 12:00</a:t>
            </a:r>
          </a:p>
          <a:p>
            <a:endParaRPr lang="en-US"/>
          </a:p>
          <a:p>
            <a:r>
              <a:rPr lang="en-US"/>
              <a:t>Like automatic code generation, artificial intelligence has existed since the 1950s.  In 1955, a proposal for the Dartmouth Conference aimed to simulate machine learning by describing every learning aspect.  The Dartmouth conference is regarded as the beginning of artificial intelligence (AI) as a field of study, and it's where John McCarthy coined the phrase "Artificial Intelligence" (McCarthy et al., 1955).</a:t>
            </a:r>
          </a:p>
          <a:p>
            <a:endParaRPr lang="en-US"/>
          </a:p>
          <a:p>
            <a:r>
              <a:rPr lang="en-US"/>
              <a:t>Machine Learning (ML) is a subfield of AI that focuses on developing algorithms and statistical models that enable computers to learn and improve performance on a task without being explicitly programmed.  ML is based on the idea that computers can automatically learn from data, identify patterns, and make decisions or predictions without human intervention  (Mitchell, 2007).  </a:t>
            </a:r>
          </a:p>
          <a:p>
            <a:endParaRPr lang="en-US"/>
          </a:p>
          <a:p>
            <a:r>
              <a:rPr lang="en-US"/>
              <a:t>Natural language processing (NLP) is a subset of AI and linguistics focusing on interactions between computers and human languages.  NLP aims to enable computers to understand, interpret, generate, and respond to human language meaningfully and usefully. Furthermore, NLP is a critical component of AI code generation tools since the user must ask a question or provide some prompt for the AI to generate source code (Liddy, 2001).</a:t>
            </a:r>
          </a:p>
          <a:p>
            <a:endParaRPr lang="en-US"/>
          </a:p>
          <a:p>
            <a:r>
              <a:rPr lang="en-US"/>
              <a:t>Large language models (LLM) are machine learning based on advanced neural network architectures, such as transformers (Chen et al., 2021).  These models are trained on massive amounts of text data, enabling them to understand language broadly.  </a:t>
            </a:r>
          </a:p>
          <a:p>
            <a:endParaRPr lang="en-US"/>
          </a:p>
          <a:p>
            <a:r>
              <a:rPr lang="en-US"/>
              <a:t>In the case of AI code generation, the models are trained on program source code (Wolf et al., 2020).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1:30</a:t>
            </a:r>
          </a:p>
          <a:p>
            <a:endParaRPr lang="en-US"/>
          </a:p>
          <a:p>
            <a:r>
              <a:rPr lang="en-US"/>
              <a:t>Running:  13:30</a:t>
            </a:r>
          </a:p>
          <a:p>
            <a:endParaRPr lang="en-US"/>
          </a:p>
          <a:p>
            <a:r>
              <a:rPr lang="en-US"/>
              <a:t>Developer productivity is more than just lines of code and is more complicated than a single metric.  The SPACE framework was designed to understand developer productivity fully.  </a:t>
            </a:r>
          </a:p>
          <a:p>
            <a:endParaRPr lang="en-US"/>
          </a:p>
          <a:p>
            <a:r>
              <a:rPr lang="en-US"/>
              <a:t>Satisfaction and well-being are the first part of the framework and describe how fulfilled developers are with their job, culture, tools, and team.  This is the central part of the SPACE Framework we will focus on today.</a:t>
            </a:r>
          </a:p>
          <a:p>
            <a:endParaRPr lang="en-US"/>
          </a:p>
          <a:p>
            <a:r>
              <a:rPr lang="en-US"/>
              <a:t>Performance is the second part of the SPACE framework and is best defined as the quality of the code created by the developer, along with customer satisfaction.  </a:t>
            </a:r>
          </a:p>
          <a:p>
            <a:endParaRPr lang="en-US"/>
          </a:p>
          <a:p>
            <a:r>
              <a:rPr lang="en-US"/>
              <a:t>The “A” in the SPACE framework represents the developer's activity.  Some examples of activities include code commits and pull requests.  </a:t>
            </a:r>
          </a:p>
          <a:p>
            <a:endParaRPr lang="en-US"/>
          </a:p>
          <a:p>
            <a:r>
              <a:rPr lang="en-US"/>
              <a:t>Part of a developer's job is assisting teammates, and for this reason, collaboration is the next metric in the SPACE framework and is designed to capture how people work together.  </a:t>
            </a:r>
          </a:p>
          <a:p>
            <a:endParaRPr lang="en-US"/>
          </a:p>
          <a:p>
            <a:r>
              <a:rPr lang="en-US"/>
              <a:t>Lastly, efficiency/flow is the final part of the framework and is defined as the ability to complete work with minimal interruptions.  </a:t>
            </a:r>
          </a:p>
          <a:p>
            <a:endParaRPr lang="en-US"/>
          </a:p>
          <a:p>
            <a:r>
              <a:rPr lang="en-US"/>
              <a:t>The SPACE framework can be used as a common way to describe developer productivity.</a:t>
            </a:r>
          </a:p>
          <a:p>
            <a:r>
              <a:rPr lang="en-US"/>
              <a:t>(Forsgren, et al., 2021)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pdf/2107.03374" TargetMode="External"/><Relationship Id="rId2" Type="http://schemas.openxmlformats.org/officeDocument/2006/relationships/hyperlink" Target="https://dl.acm.org/doi/pdf/10.1145/1455567.1455599"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www.academia.edu/download/50933089/ide-evo-CASCON09.pdf"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38150"/>
            <a:ext cx="16230600" cy="5365656"/>
            <a:chOff x="0" y="0"/>
            <a:chExt cx="21640800" cy="7154208"/>
          </a:xfrm>
        </p:grpSpPr>
        <p:sp>
          <p:nvSpPr>
            <p:cNvPr id="3" name="TextBox 3"/>
            <p:cNvSpPr txBox="1"/>
            <p:nvPr/>
          </p:nvSpPr>
          <p:spPr>
            <a:xfrm>
              <a:off x="0" y="5858808"/>
              <a:ext cx="21640800" cy="1295400"/>
            </a:xfrm>
            <a:prstGeom prst="rect">
              <a:avLst/>
            </a:prstGeom>
          </p:spPr>
          <p:txBody>
            <a:bodyPr lIns="0" tIns="0" rIns="0" bIns="0" rtlCol="0" anchor="t">
              <a:spAutoFit/>
            </a:bodyPr>
            <a:lstStyle/>
            <a:p>
              <a:pPr marL="0" lvl="0" indent="0" algn="ctr">
                <a:lnSpc>
                  <a:spcPts val="7679"/>
                </a:lnSpc>
                <a:spcBef>
                  <a:spcPct val="0"/>
                </a:spcBef>
              </a:pPr>
              <a:r>
                <a:rPr lang="en-US" sz="6399">
                  <a:solidFill>
                    <a:srgbClr val="2A2A2A"/>
                  </a:solidFill>
                  <a:latin typeface="Open Sans"/>
                </a:rPr>
                <a:t>Using </a:t>
              </a:r>
              <a:r>
                <a:rPr lang="en-US" sz="6399">
                  <a:solidFill>
                    <a:srgbClr val="0283BD"/>
                  </a:solidFill>
                  <a:latin typeface="Open Sans Bold"/>
                </a:rPr>
                <a:t>Copilot</a:t>
              </a:r>
              <a:r>
                <a:rPr lang="en-US" sz="6399">
                  <a:solidFill>
                    <a:srgbClr val="2A2A2A"/>
                  </a:solidFill>
                  <a:latin typeface="Open Sans"/>
                </a:rPr>
                <a:t> to Improve </a:t>
              </a:r>
              <a:r>
                <a:rPr lang="en-US" sz="6399">
                  <a:solidFill>
                    <a:srgbClr val="0283BD"/>
                  </a:solidFill>
                  <a:latin typeface="Open Sans Bold"/>
                </a:rPr>
                <a:t>Job Satisfaction</a:t>
              </a:r>
            </a:p>
          </p:txBody>
        </p:sp>
        <p:sp>
          <p:nvSpPr>
            <p:cNvPr id="4" name="Freeform 4"/>
            <p:cNvSpPr/>
            <p:nvPr/>
          </p:nvSpPr>
          <p:spPr>
            <a:xfrm>
              <a:off x="8729196" y="0"/>
              <a:ext cx="4182408" cy="5858808"/>
            </a:xfrm>
            <a:custGeom>
              <a:avLst/>
              <a:gdLst/>
              <a:ahLst/>
              <a:cxnLst/>
              <a:rect l="l" t="t" r="r" b="b"/>
              <a:pathLst>
                <a:path w="4182408" h="5858808">
                  <a:moveTo>
                    <a:pt x="0" y="0"/>
                  </a:moveTo>
                  <a:lnTo>
                    <a:pt x="4182408" y="0"/>
                  </a:lnTo>
                  <a:lnTo>
                    <a:pt x="4182408" y="5858808"/>
                  </a:lnTo>
                  <a:lnTo>
                    <a:pt x="0" y="5858808"/>
                  </a:lnTo>
                  <a:lnTo>
                    <a:pt x="0" y="0"/>
                  </a:lnTo>
                  <a:close/>
                </a:path>
              </a:pathLst>
            </a:custGeom>
            <a:blipFill>
              <a:blip r:embed="rId3"/>
              <a:stretch>
                <a:fillRect l="-20041" r="-20041"/>
              </a:stretch>
            </a:blipFill>
          </p:spPr>
        </p:sp>
      </p:grpSp>
      <p:grpSp>
        <p:nvGrpSpPr>
          <p:cNvPr id="5" name="Group 5"/>
          <p:cNvGrpSpPr/>
          <p:nvPr/>
        </p:nvGrpSpPr>
        <p:grpSpPr>
          <a:xfrm>
            <a:off x="8138815" y="6837045"/>
            <a:ext cx="2010370" cy="878205"/>
            <a:chOff x="0" y="0"/>
            <a:chExt cx="2680494" cy="1170940"/>
          </a:xfrm>
        </p:grpSpPr>
        <p:sp>
          <p:nvSpPr>
            <p:cNvPr id="6" name="TextBox 6"/>
            <p:cNvSpPr txBox="1"/>
            <p:nvPr/>
          </p:nvSpPr>
          <p:spPr>
            <a:xfrm>
              <a:off x="297458" y="-38100"/>
              <a:ext cx="2085578" cy="515620"/>
            </a:xfrm>
            <a:prstGeom prst="rect">
              <a:avLst/>
            </a:prstGeom>
          </p:spPr>
          <p:txBody>
            <a:bodyPr lIns="0" tIns="0" rIns="0" bIns="0" rtlCol="0" anchor="t">
              <a:spAutoFit/>
            </a:bodyPr>
            <a:lstStyle/>
            <a:p>
              <a:pPr algn="ctr">
                <a:lnSpc>
                  <a:spcPts val="3359"/>
                </a:lnSpc>
              </a:pPr>
              <a:r>
                <a:rPr lang="en-US" sz="2400">
                  <a:solidFill>
                    <a:srgbClr val="0283BD"/>
                  </a:solidFill>
                  <a:latin typeface="Canva Sans Bold"/>
                </a:rPr>
                <a:t>Voice</a:t>
              </a:r>
              <a:r>
                <a:rPr lang="en-US" sz="2400">
                  <a:solidFill>
                    <a:srgbClr val="2A2A2A"/>
                  </a:solidFill>
                  <a:latin typeface="Canva Sans Bold"/>
                </a:rPr>
                <a:t> &amp; AI </a:t>
              </a:r>
            </a:p>
          </p:txBody>
        </p:sp>
        <p:sp>
          <p:nvSpPr>
            <p:cNvPr id="7" name="TextBox 7"/>
            <p:cNvSpPr txBox="1"/>
            <p:nvPr/>
          </p:nvSpPr>
          <p:spPr>
            <a:xfrm>
              <a:off x="0" y="655320"/>
              <a:ext cx="2680494" cy="515620"/>
            </a:xfrm>
            <a:prstGeom prst="rect">
              <a:avLst/>
            </a:prstGeom>
          </p:spPr>
          <p:txBody>
            <a:bodyPr lIns="0" tIns="0" rIns="0" bIns="0" rtlCol="0" anchor="t">
              <a:spAutoFit/>
            </a:bodyPr>
            <a:lstStyle/>
            <a:p>
              <a:pPr algn="ctr">
                <a:lnSpc>
                  <a:spcPts val="3359"/>
                </a:lnSpc>
              </a:pPr>
              <a:r>
                <a:rPr lang="en-US" sz="2400">
                  <a:solidFill>
                    <a:srgbClr val="2A2A2A"/>
                  </a:solidFill>
                  <a:latin typeface="Canva Sans Bold"/>
                </a:rPr>
                <a:t>Scott Morgan</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3923" y="2430325"/>
            <a:ext cx="16140154" cy="5426349"/>
            <a:chOff x="0" y="0"/>
            <a:chExt cx="21520205" cy="7235133"/>
          </a:xfrm>
        </p:grpSpPr>
        <p:sp>
          <p:nvSpPr>
            <p:cNvPr id="3" name="TextBox 3"/>
            <p:cNvSpPr txBox="1"/>
            <p:nvPr/>
          </p:nvSpPr>
          <p:spPr>
            <a:xfrm>
              <a:off x="14687605" y="3035623"/>
              <a:ext cx="6832600" cy="644525"/>
            </a:xfrm>
            <a:prstGeom prst="rect">
              <a:avLst/>
            </a:prstGeom>
          </p:spPr>
          <p:txBody>
            <a:bodyPr lIns="0" tIns="0" rIns="0" bIns="0" rtlCol="0" anchor="t">
              <a:spAutoFit/>
            </a:bodyPr>
            <a:lstStyle/>
            <a:p>
              <a:pPr marL="0" lvl="0" indent="0">
                <a:lnSpc>
                  <a:spcPts val="3803"/>
                </a:lnSpc>
                <a:spcBef>
                  <a:spcPct val="0"/>
                </a:spcBef>
              </a:pPr>
              <a:r>
                <a:rPr lang="en-US" sz="3169">
                  <a:solidFill>
                    <a:srgbClr val="2A2A2A"/>
                  </a:solidFill>
                  <a:latin typeface="Open Sans Bold"/>
                </a:rPr>
                <a:t>Job Characteristics Model</a:t>
              </a:r>
            </a:p>
          </p:txBody>
        </p:sp>
        <p:sp>
          <p:nvSpPr>
            <p:cNvPr id="4" name="TextBox 4"/>
            <p:cNvSpPr txBox="1"/>
            <p:nvPr/>
          </p:nvSpPr>
          <p:spPr>
            <a:xfrm>
              <a:off x="14687605" y="4109136"/>
              <a:ext cx="6832600" cy="3000638"/>
            </a:xfrm>
            <a:prstGeom prst="rect">
              <a:avLst/>
            </a:prstGeom>
          </p:spPr>
          <p:txBody>
            <a:bodyPr lIns="0" tIns="0" rIns="0" bIns="0" rtlCol="0" anchor="t">
              <a:spAutoFit/>
            </a:bodyPr>
            <a:lstStyle/>
            <a:p>
              <a:pPr marL="0" lvl="1" indent="0">
                <a:lnSpc>
                  <a:spcPts val="3596"/>
                </a:lnSpc>
                <a:spcBef>
                  <a:spcPct val="0"/>
                </a:spcBef>
              </a:pPr>
              <a:r>
                <a:rPr lang="en-US" sz="2568">
                  <a:solidFill>
                    <a:srgbClr val="2A2A2A"/>
                  </a:solidFill>
                  <a:latin typeface="Open Sans"/>
                </a:rPr>
                <a:t>Offering assistance and reducing mundane tasks allows developers to engage in more creative and challenging aspects of their work</a:t>
              </a:r>
            </a:p>
          </p:txBody>
        </p:sp>
        <p:sp>
          <p:nvSpPr>
            <p:cNvPr id="5" name="Freeform 5"/>
            <p:cNvSpPr/>
            <p:nvPr/>
          </p:nvSpPr>
          <p:spPr>
            <a:xfrm>
              <a:off x="14687605" y="125358"/>
              <a:ext cx="2661283" cy="2661283"/>
            </a:xfrm>
            <a:custGeom>
              <a:avLst/>
              <a:gdLst/>
              <a:ahLst/>
              <a:cxnLst/>
              <a:rect l="l" t="t" r="r" b="b"/>
              <a:pathLst>
                <a:path w="2661283" h="2661283">
                  <a:moveTo>
                    <a:pt x="0" y="0"/>
                  </a:moveTo>
                  <a:lnTo>
                    <a:pt x="2661284" y="0"/>
                  </a:lnTo>
                  <a:lnTo>
                    <a:pt x="2661284" y="2661284"/>
                  </a:lnTo>
                  <a:lnTo>
                    <a:pt x="0" y="2661284"/>
                  </a:lnTo>
                  <a:lnTo>
                    <a:pt x="0" y="0"/>
                  </a:lnTo>
                  <a:close/>
                </a:path>
              </a:pathLst>
            </a:custGeom>
            <a:blipFill>
              <a:blip r:embed="rId3"/>
              <a:stretch>
                <a:fillRect/>
              </a:stretch>
            </a:blipFill>
          </p:spPr>
        </p:sp>
        <p:sp>
          <p:nvSpPr>
            <p:cNvPr id="6" name="Freeform 6"/>
            <p:cNvSpPr/>
            <p:nvPr/>
          </p:nvSpPr>
          <p:spPr>
            <a:xfrm>
              <a:off x="0" y="0"/>
              <a:ext cx="2856932" cy="2856932"/>
            </a:xfrm>
            <a:custGeom>
              <a:avLst/>
              <a:gdLst/>
              <a:ahLst/>
              <a:cxnLst/>
              <a:rect l="l" t="t" r="r" b="b"/>
              <a:pathLst>
                <a:path w="2856932" h="2856932">
                  <a:moveTo>
                    <a:pt x="0" y="0"/>
                  </a:moveTo>
                  <a:lnTo>
                    <a:pt x="2856932" y="0"/>
                  </a:lnTo>
                  <a:lnTo>
                    <a:pt x="2856932" y="2856932"/>
                  </a:lnTo>
                  <a:lnTo>
                    <a:pt x="0" y="2856932"/>
                  </a:lnTo>
                  <a:lnTo>
                    <a:pt x="0" y="0"/>
                  </a:lnTo>
                  <a:close/>
                </a:path>
              </a:pathLst>
            </a:custGeom>
            <a:blipFill>
              <a:blip r:embed="rId4"/>
              <a:stretch>
                <a:fillRect/>
              </a:stretch>
            </a:blipFill>
          </p:spPr>
        </p:sp>
        <p:sp>
          <p:nvSpPr>
            <p:cNvPr id="7" name="TextBox 7"/>
            <p:cNvSpPr txBox="1"/>
            <p:nvPr/>
          </p:nvSpPr>
          <p:spPr>
            <a:xfrm>
              <a:off x="0" y="3160981"/>
              <a:ext cx="6350000" cy="644525"/>
            </a:xfrm>
            <a:prstGeom prst="rect">
              <a:avLst/>
            </a:prstGeom>
          </p:spPr>
          <p:txBody>
            <a:bodyPr lIns="0" tIns="0" rIns="0" bIns="0" rtlCol="0" anchor="t">
              <a:spAutoFit/>
            </a:bodyPr>
            <a:lstStyle/>
            <a:p>
              <a:pPr marL="0" lvl="0" indent="0">
                <a:lnSpc>
                  <a:spcPts val="3803"/>
                </a:lnSpc>
                <a:spcBef>
                  <a:spcPct val="0"/>
                </a:spcBef>
              </a:pPr>
              <a:r>
                <a:rPr lang="en-US" sz="3169">
                  <a:solidFill>
                    <a:srgbClr val="2A2A2A"/>
                  </a:solidFill>
                  <a:latin typeface="Open Sans Bold"/>
                </a:rPr>
                <a:t>Two-Factor Theory</a:t>
              </a:r>
            </a:p>
          </p:txBody>
        </p:sp>
        <p:sp>
          <p:nvSpPr>
            <p:cNvPr id="8" name="TextBox 8"/>
            <p:cNvSpPr txBox="1"/>
            <p:nvPr/>
          </p:nvSpPr>
          <p:spPr>
            <a:xfrm>
              <a:off x="0" y="4234495"/>
              <a:ext cx="6350000" cy="3000638"/>
            </a:xfrm>
            <a:prstGeom prst="rect">
              <a:avLst/>
            </a:prstGeom>
          </p:spPr>
          <p:txBody>
            <a:bodyPr lIns="0" tIns="0" rIns="0" bIns="0" rtlCol="0" anchor="t">
              <a:spAutoFit/>
            </a:bodyPr>
            <a:lstStyle/>
            <a:p>
              <a:pPr marL="0" lvl="1" indent="0">
                <a:lnSpc>
                  <a:spcPts val="3596"/>
                </a:lnSpc>
                <a:spcBef>
                  <a:spcPct val="0"/>
                </a:spcBef>
              </a:pPr>
              <a:r>
                <a:rPr lang="en-US" sz="2568">
                  <a:solidFill>
                    <a:srgbClr val="2A2A2A"/>
                  </a:solidFill>
                  <a:latin typeface="Open Sans"/>
                </a:rPr>
                <a:t>Provides developers with assistance, automates repetitive tasks, and helps them accomplish coding tasks more efficiently</a:t>
              </a:r>
            </a:p>
          </p:txBody>
        </p:sp>
        <p:sp>
          <p:nvSpPr>
            <p:cNvPr id="9" name="Freeform 9"/>
            <p:cNvSpPr/>
            <p:nvPr/>
          </p:nvSpPr>
          <p:spPr>
            <a:xfrm>
              <a:off x="7343803" y="97824"/>
              <a:ext cx="2661283" cy="2661283"/>
            </a:xfrm>
            <a:custGeom>
              <a:avLst/>
              <a:gdLst/>
              <a:ahLst/>
              <a:cxnLst/>
              <a:rect l="l" t="t" r="r" b="b"/>
              <a:pathLst>
                <a:path w="2661283" h="2661283">
                  <a:moveTo>
                    <a:pt x="0" y="0"/>
                  </a:moveTo>
                  <a:lnTo>
                    <a:pt x="2661283" y="0"/>
                  </a:lnTo>
                  <a:lnTo>
                    <a:pt x="2661283" y="2661284"/>
                  </a:lnTo>
                  <a:lnTo>
                    <a:pt x="0" y="2661284"/>
                  </a:lnTo>
                  <a:lnTo>
                    <a:pt x="0" y="0"/>
                  </a:lnTo>
                  <a:close/>
                </a:path>
              </a:pathLst>
            </a:custGeom>
            <a:blipFill>
              <a:blip r:embed="rId5"/>
              <a:stretch>
                <a:fillRect/>
              </a:stretch>
            </a:blipFill>
          </p:spPr>
        </p:sp>
        <p:sp>
          <p:nvSpPr>
            <p:cNvPr id="10" name="TextBox 10"/>
            <p:cNvSpPr txBox="1"/>
            <p:nvPr/>
          </p:nvSpPr>
          <p:spPr>
            <a:xfrm>
              <a:off x="7343803" y="3063157"/>
              <a:ext cx="6350000" cy="644525"/>
            </a:xfrm>
            <a:prstGeom prst="rect">
              <a:avLst/>
            </a:prstGeom>
          </p:spPr>
          <p:txBody>
            <a:bodyPr lIns="0" tIns="0" rIns="0" bIns="0" rtlCol="0" anchor="t">
              <a:spAutoFit/>
            </a:bodyPr>
            <a:lstStyle/>
            <a:p>
              <a:pPr marL="0" lvl="0" indent="0">
                <a:lnSpc>
                  <a:spcPts val="3803"/>
                </a:lnSpc>
                <a:spcBef>
                  <a:spcPct val="0"/>
                </a:spcBef>
              </a:pPr>
              <a:r>
                <a:rPr lang="en-US" sz="3169">
                  <a:solidFill>
                    <a:srgbClr val="2A2A2A"/>
                  </a:solidFill>
                  <a:latin typeface="Open Sans Bold"/>
                </a:rPr>
                <a:t>Expectancy Theory</a:t>
              </a:r>
            </a:p>
          </p:txBody>
        </p:sp>
        <p:sp>
          <p:nvSpPr>
            <p:cNvPr id="11" name="TextBox 11"/>
            <p:cNvSpPr txBox="1"/>
            <p:nvPr/>
          </p:nvSpPr>
          <p:spPr>
            <a:xfrm>
              <a:off x="7343803" y="4136670"/>
              <a:ext cx="6350000" cy="2392636"/>
            </a:xfrm>
            <a:prstGeom prst="rect">
              <a:avLst/>
            </a:prstGeom>
          </p:spPr>
          <p:txBody>
            <a:bodyPr lIns="0" tIns="0" rIns="0" bIns="0" rtlCol="0" anchor="t">
              <a:spAutoFit/>
            </a:bodyPr>
            <a:lstStyle/>
            <a:p>
              <a:pPr marL="0" lvl="1" indent="0">
                <a:lnSpc>
                  <a:spcPts val="3596"/>
                </a:lnSpc>
                <a:spcBef>
                  <a:spcPct val="0"/>
                </a:spcBef>
              </a:pPr>
              <a:r>
                <a:rPr lang="en-US" sz="2568">
                  <a:solidFill>
                    <a:srgbClr val="2A2A2A"/>
                  </a:solidFill>
                  <a:latin typeface="Open Sans"/>
                </a:rPr>
                <a:t>Developers may expect using the tool to improve their coding productivity  and result in better code outcomes</a:t>
              </a:r>
            </a:p>
          </p:txBody>
        </p:sp>
      </p:grpSp>
      <p:sp>
        <p:nvSpPr>
          <p:cNvPr id="12" name="TextBox 12"/>
          <p:cNvSpPr txBox="1"/>
          <p:nvPr/>
        </p:nvSpPr>
        <p:spPr>
          <a:xfrm>
            <a:off x="1028700" y="1028700"/>
            <a:ext cx="15778204" cy="971550"/>
          </a:xfrm>
          <a:prstGeom prst="rect">
            <a:avLst/>
          </a:prstGeom>
        </p:spPr>
        <p:txBody>
          <a:bodyPr lIns="0" tIns="0" rIns="0" bIns="0" rtlCol="0" anchor="t">
            <a:spAutoFit/>
          </a:bodyPr>
          <a:lstStyle/>
          <a:p>
            <a:pPr algn="ctr">
              <a:lnSpc>
                <a:spcPts val="7679"/>
              </a:lnSpc>
            </a:pPr>
            <a:r>
              <a:rPr lang="en-US" sz="6399">
                <a:solidFill>
                  <a:srgbClr val="0283BD"/>
                </a:solidFill>
                <a:latin typeface="Open Sans Bold"/>
              </a:rPr>
              <a:t>Job Satisfacation</a:t>
            </a:r>
            <a:r>
              <a:rPr lang="en-US" sz="6399">
                <a:solidFill>
                  <a:srgbClr val="000000"/>
                </a:solidFill>
                <a:latin typeface="Open Sans"/>
              </a:rPr>
              <a:t> Theories</a:t>
            </a:r>
          </a:p>
        </p:txBody>
      </p:sp>
      <p:sp>
        <p:nvSpPr>
          <p:cNvPr id="13" name="TextBox 13"/>
          <p:cNvSpPr txBox="1"/>
          <p:nvPr/>
        </p:nvSpPr>
        <p:spPr>
          <a:xfrm>
            <a:off x="1073923" y="8364693"/>
            <a:ext cx="4826717" cy="407670"/>
          </a:xfrm>
          <a:prstGeom prst="rect">
            <a:avLst/>
          </a:prstGeom>
        </p:spPr>
        <p:txBody>
          <a:bodyPr lIns="0" tIns="0" rIns="0" bIns="0" rtlCol="0" anchor="t">
            <a:spAutoFit/>
          </a:bodyPr>
          <a:lstStyle/>
          <a:p>
            <a:pPr algn="ctr">
              <a:lnSpc>
                <a:spcPts val="1679"/>
              </a:lnSpc>
            </a:pPr>
            <a:r>
              <a:rPr lang="en-US" sz="1200">
                <a:solidFill>
                  <a:srgbClr val="000000"/>
                </a:solidFill>
                <a:latin typeface="Canva Sans"/>
              </a:rPr>
              <a:t>Herzberg. F. I., &amp; Hamlin, R. M. (1961). A motivation-hygiene concept of mental health. Mental Hygiene, 45, 394-401.</a:t>
            </a:r>
          </a:p>
        </p:txBody>
      </p:sp>
      <p:sp>
        <p:nvSpPr>
          <p:cNvPr id="14" name="TextBox 14"/>
          <p:cNvSpPr txBox="1"/>
          <p:nvPr/>
        </p:nvSpPr>
        <p:spPr>
          <a:xfrm>
            <a:off x="6504443" y="8364693"/>
            <a:ext cx="4826717" cy="198120"/>
          </a:xfrm>
          <a:prstGeom prst="rect">
            <a:avLst/>
          </a:prstGeom>
        </p:spPr>
        <p:txBody>
          <a:bodyPr lIns="0" tIns="0" rIns="0" bIns="0" rtlCol="0" anchor="t">
            <a:spAutoFit/>
          </a:bodyPr>
          <a:lstStyle/>
          <a:p>
            <a:pPr algn="ctr">
              <a:lnSpc>
                <a:spcPts val="1679"/>
              </a:lnSpc>
            </a:pPr>
            <a:r>
              <a:rPr lang="en-US" sz="1200">
                <a:solidFill>
                  <a:srgbClr val="000000"/>
                </a:solidFill>
                <a:latin typeface="Canva Sans"/>
              </a:rPr>
              <a:t>Vroom, V., Porter, L., &amp; Lawler, E.  (2005). Expectancy Theories</a:t>
            </a:r>
          </a:p>
        </p:txBody>
      </p:sp>
      <p:sp>
        <p:nvSpPr>
          <p:cNvPr id="15" name="TextBox 15"/>
          <p:cNvSpPr txBox="1"/>
          <p:nvPr/>
        </p:nvSpPr>
        <p:spPr>
          <a:xfrm>
            <a:off x="12141296" y="8364693"/>
            <a:ext cx="4826717" cy="617220"/>
          </a:xfrm>
          <a:prstGeom prst="rect">
            <a:avLst/>
          </a:prstGeom>
        </p:spPr>
        <p:txBody>
          <a:bodyPr lIns="0" tIns="0" rIns="0" bIns="0" rtlCol="0" anchor="t">
            <a:spAutoFit/>
          </a:bodyPr>
          <a:lstStyle/>
          <a:p>
            <a:pPr algn="ctr">
              <a:lnSpc>
                <a:spcPts val="1679"/>
              </a:lnSpc>
            </a:pPr>
            <a:r>
              <a:rPr lang="en-US" sz="1200">
                <a:solidFill>
                  <a:srgbClr val="000000"/>
                </a:solidFill>
                <a:latin typeface="Canva Sans"/>
              </a:rPr>
              <a:t>Ali, S. A. M., Said, N. A., Abd Kader, S. F., Ab Latif, D. S., &amp; Munap, R. (2014). Hackman and Oldham's job characteristics model to job satisfaction. Procedia-Social and Behavioral Sciences, 129, 46-52.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9144000" y="2856605"/>
          <a:ext cx="7277100" cy="4998584"/>
        </p:xfrm>
        <a:graphic>
          <a:graphicData uri="http://schemas.openxmlformats.org/drawingml/2006/table">
            <a:tbl>
              <a:tblPr/>
              <a:tblGrid>
                <a:gridCol w="7277100">
                  <a:extLst>
                    <a:ext uri="{9D8B030D-6E8A-4147-A177-3AD203B41FA5}">
                      <a16:colId xmlns:a16="http://schemas.microsoft.com/office/drawing/2014/main" val="20000"/>
                    </a:ext>
                  </a:extLst>
                </a:gridCol>
              </a:tblGrid>
              <a:tr h="1249646">
                <a:tc>
                  <a:txBody>
                    <a:bodyPr/>
                    <a:lstStyle/>
                    <a:p>
                      <a:pPr algn="l">
                        <a:lnSpc>
                          <a:spcPts val="3499"/>
                        </a:lnSpc>
                        <a:defRPr/>
                      </a:pPr>
                      <a:r>
                        <a:rPr lang="en-US" sz="2499">
                          <a:solidFill>
                            <a:srgbClr val="2A2A2A"/>
                          </a:solidFill>
                          <a:latin typeface="Open Sans"/>
                        </a:rPr>
                        <a:t>Virtual Pair Programmer</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0"/>
                  </a:ext>
                </a:extLst>
              </a:tr>
              <a:tr h="1249646">
                <a:tc>
                  <a:txBody>
                    <a:bodyPr/>
                    <a:lstStyle/>
                    <a:p>
                      <a:pPr algn="l">
                        <a:lnSpc>
                          <a:spcPts val="3499"/>
                        </a:lnSpc>
                        <a:defRPr/>
                      </a:pPr>
                      <a:r>
                        <a:rPr lang="en-US" sz="2499">
                          <a:solidFill>
                            <a:srgbClr val="2A2A2A"/>
                          </a:solidFill>
                          <a:latin typeface="Open Sans"/>
                        </a:rPr>
                        <a:t>Code Acceleration</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1"/>
                  </a:ext>
                </a:extLst>
              </a:tr>
              <a:tr h="1249646">
                <a:tc>
                  <a:txBody>
                    <a:bodyPr/>
                    <a:lstStyle/>
                    <a:p>
                      <a:pPr algn="l">
                        <a:lnSpc>
                          <a:spcPts val="3499"/>
                        </a:lnSpc>
                        <a:defRPr/>
                      </a:pPr>
                      <a:r>
                        <a:rPr lang="en-US" sz="2499">
                          <a:solidFill>
                            <a:srgbClr val="2A2A2A"/>
                          </a:solidFill>
                          <a:latin typeface="Open Sans"/>
                        </a:rPr>
                        <a:t>Code Exploration</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2"/>
                  </a:ext>
                </a:extLst>
              </a:tr>
              <a:tr h="1249646">
                <a:tc>
                  <a:txBody>
                    <a:bodyPr/>
                    <a:lstStyle/>
                    <a:p>
                      <a:pPr algn="l">
                        <a:lnSpc>
                          <a:spcPts val="3499"/>
                        </a:lnSpc>
                        <a:defRPr/>
                      </a:pPr>
                      <a:r>
                        <a:rPr lang="en-US" sz="2499">
                          <a:solidFill>
                            <a:srgbClr val="2A2A2A"/>
                          </a:solidFill>
                          <a:latin typeface="Open Sans"/>
                        </a:rPr>
                        <a:t>Productivity</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Freeform 3"/>
          <p:cNvSpPr/>
          <p:nvPr/>
        </p:nvSpPr>
        <p:spPr>
          <a:xfrm>
            <a:off x="3250093" y="2466866"/>
            <a:ext cx="5778062" cy="5778062"/>
          </a:xfrm>
          <a:custGeom>
            <a:avLst/>
            <a:gdLst/>
            <a:ahLst/>
            <a:cxnLst/>
            <a:rect l="l" t="t" r="r" b="b"/>
            <a:pathLst>
              <a:path w="5778062" h="5778062">
                <a:moveTo>
                  <a:pt x="0" y="0"/>
                </a:moveTo>
                <a:lnTo>
                  <a:pt x="5778062" y="0"/>
                </a:lnTo>
                <a:lnTo>
                  <a:pt x="5778062" y="5778063"/>
                </a:lnTo>
                <a:lnTo>
                  <a:pt x="0" y="5778063"/>
                </a:lnTo>
                <a:lnTo>
                  <a:pt x="0" y="0"/>
                </a:lnTo>
                <a:close/>
              </a:path>
            </a:pathLst>
          </a:custGeom>
          <a:blipFill>
            <a:blip r:embed="rId3"/>
            <a:stretch>
              <a:fillRect/>
            </a:stretch>
          </a:blipFill>
        </p:spPr>
      </p:sp>
      <p:sp>
        <p:nvSpPr>
          <p:cNvPr id="4" name="TextBox 4"/>
          <p:cNvSpPr txBox="1"/>
          <p:nvPr/>
        </p:nvSpPr>
        <p:spPr>
          <a:xfrm>
            <a:off x="1028700" y="542468"/>
            <a:ext cx="15998911" cy="1152525"/>
          </a:xfrm>
          <a:prstGeom prst="rect">
            <a:avLst/>
          </a:prstGeom>
        </p:spPr>
        <p:txBody>
          <a:bodyPr lIns="0" tIns="0" rIns="0" bIns="0" rtlCol="0" anchor="t">
            <a:spAutoFit/>
          </a:bodyPr>
          <a:lstStyle/>
          <a:p>
            <a:pPr algn="ctr">
              <a:lnSpc>
                <a:spcPts val="9120"/>
              </a:lnSpc>
            </a:pPr>
            <a:r>
              <a:rPr lang="en-US" sz="7600">
                <a:solidFill>
                  <a:srgbClr val="000000"/>
                </a:solidFill>
                <a:latin typeface="Open Sans"/>
              </a:rPr>
              <a:t>Taking  Flight With </a:t>
            </a:r>
            <a:r>
              <a:rPr lang="en-US" sz="7600">
                <a:solidFill>
                  <a:srgbClr val="0283BD"/>
                </a:solidFill>
                <a:latin typeface="Open Sans Bold"/>
              </a:rPr>
              <a:t>Copilot</a:t>
            </a:r>
          </a:p>
        </p:txBody>
      </p:sp>
      <p:sp>
        <p:nvSpPr>
          <p:cNvPr id="5" name="TextBox 5"/>
          <p:cNvSpPr txBox="1"/>
          <p:nvPr/>
        </p:nvSpPr>
        <p:spPr>
          <a:xfrm>
            <a:off x="3250093" y="9077325"/>
            <a:ext cx="13777518" cy="361950"/>
          </a:xfrm>
          <a:prstGeom prst="rect">
            <a:avLst/>
          </a:prstGeom>
        </p:spPr>
        <p:txBody>
          <a:bodyPr lIns="0" tIns="0" rIns="0" bIns="0" rtlCol="0" anchor="t">
            <a:spAutoFit/>
          </a:bodyPr>
          <a:lstStyle/>
          <a:p>
            <a:pPr>
              <a:lnSpc>
                <a:spcPts val="1439"/>
              </a:lnSpc>
              <a:spcBef>
                <a:spcPct val="0"/>
              </a:spcBef>
            </a:pPr>
            <a:r>
              <a:rPr lang="en-US" sz="1200">
                <a:solidFill>
                  <a:srgbClr val="000000"/>
                </a:solidFill>
                <a:latin typeface="Open Sans"/>
              </a:rPr>
              <a:t>Bird, C., Ford, D., Zimmermann, T., Forsgren, N., Kalliamvakou, E., Lowdermilk, T., &amp; Gazit, I. (2022). Taking flight with Copilot: Early insights and opportunities of AI-powered pair-programming tools. Queue, 20(6), 35-57. https://dl.acm.org/doi/pdf/10.1145/3582083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4898" y="2886327"/>
            <a:ext cx="15778204" cy="4514346"/>
            <a:chOff x="0" y="0"/>
            <a:chExt cx="21037605" cy="6019128"/>
          </a:xfrm>
        </p:grpSpPr>
        <p:sp>
          <p:nvSpPr>
            <p:cNvPr id="3" name="TextBox 3"/>
            <p:cNvSpPr txBox="1"/>
            <p:nvPr/>
          </p:nvSpPr>
          <p:spPr>
            <a:xfrm>
              <a:off x="14687605" y="3105914"/>
              <a:ext cx="6350000" cy="644525"/>
            </a:xfrm>
            <a:prstGeom prst="rect">
              <a:avLst/>
            </a:prstGeom>
          </p:spPr>
          <p:txBody>
            <a:bodyPr lIns="0" tIns="0" rIns="0" bIns="0" rtlCol="0" anchor="t">
              <a:spAutoFit/>
            </a:bodyPr>
            <a:lstStyle/>
            <a:p>
              <a:pPr marL="0" lvl="0" indent="0">
                <a:lnSpc>
                  <a:spcPts val="3803"/>
                </a:lnSpc>
                <a:spcBef>
                  <a:spcPct val="0"/>
                </a:spcBef>
              </a:pPr>
              <a:r>
                <a:rPr lang="en-US" sz="3169">
                  <a:solidFill>
                    <a:srgbClr val="2A2A2A"/>
                  </a:solidFill>
                  <a:latin typeface="Open Sans Bold"/>
                </a:rPr>
                <a:t>Lack of Defensive Code</a:t>
              </a:r>
            </a:p>
          </p:txBody>
        </p:sp>
        <p:sp>
          <p:nvSpPr>
            <p:cNvPr id="4" name="TextBox 4"/>
            <p:cNvSpPr txBox="1"/>
            <p:nvPr/>
          </p:nvSpPr>
          <p:spPr>
            <a:xfrm>
              <a:off x="14687605" y="4179427"/>
              <a:ext cx="6350000" cy="1784633"/>
            </a:xfrm>
            <a:prstGeom prst="rect">
              <a:avLst/>
            </a:prstGeom>
          </p:spPr>
          <p:txBody>
            <a:bodyPr lIns="0" tIns="0" rIns="0" bIns="0" rtlCol="0" anchor="t">
              <a:spAutoFit/>
            </a:bodyPr>
            <a:lstStyle/>
            <a:p>
              <a:pPr marL="0" lvl="1" indent="0">
                <a:lnSpc>
                  <a:spcPts val="3596"/>
                </a:lnSpc>
                <a:spcBef>
                  <a:spcPct val="0"/>
                </a:spcBef>
              </a:pPr>
              <a:r>
                <a:rPr lang="en-US" sz="2568">
                  <a:solidFill>
                    <a:srgbClr val="2A2A2A"/>
                  </a:solidFill>
                  <a:latin typeface="Open Sans"/>
                </a:rPr>
                <a:t>Checking for null values and similar actions need to be added to some generated code</a:t>
              </a:r>
            </a:p>
          </p:txBody>
        </p:sp>
        <p:sp>
          <p:nvSpPr>
            <p:cNvPr id="5" name="Freeform 5"/>
            <p:cNvSpPr/>
            <p:nvPr/>
          </p:nvSpPr>
          <p:spPr>
            <a:xfrm>
              <a:off x="0" y="0"/>
              <a:ext cx="2856932" cy="2856932"/>
            </a:xfrm>
            <a:custGeom>
              <a:avLst/>
              <a:gdLst/>
              <a:ahLst/>
              <a:cxnLst/>
              <a:rect l="l" t="t" r="r" b="b"/>
              <a:pathLst>
                <a:path w="2856932" h="2856932">
                  <a:moveTo>
                    <a:pt x="0" y="0"/>
                  </a:moveTo>
                  <a:lnTo>
                    <a:pt x="2856932" y="0"/>
                  </a:lnTo>
                  <a:lnTo>
                    <a:pt x="2856932" y="2856932"/>
                  </a:lnTo>
                  <a:lnTo>
                    <a:pt x="0" y="2856932"/>
                  </a:lnTo>
                  <a:lnTo>
                    <a:pt x="0" y="0"/>
                  </a:lnTo>
                  <a:close/>
                </a:path>
              </a:pathLst>
            </a:custGeom>
            <a:blipFill>
              <a:blip r:embed="rId3"/>
              <a:stretch>
                <a:fillRect/>
              </a:stretch>
            </a:blipFill>
          </p:spPr>
        </p:sp>
        <p:sp>
          <p:nvSpPr>
            <p:cNvPr id="6" name="Freeform 6"/>
            <p:cNvSpPr/>
            <p:nvPr/>
          </p:nvSpPr>
          <p:spPr>
            <a:xfrm>
              <a:off x="7343803" y="195649"/>
              <a:ext cx="2661283" cy="2661283"/>
            </a:xfrm>
            <a:custGeom>
              <a:avLst/>
              <a:gdLst/>
              <a:ahLst/>
              <a:cxnLst/>
              <a:rect l="l" t="t" r="r" b="b"/>
              <a:pathLst>
                <a:path w="2661283" h="2661283">
                  <a:moveTo>
                    <a:pt x="0" y="0"/>
                  </a:moveTo>
                  <a:lnTo>
                    <a:pt x="2661283" y="0"/>
                  </a:lnTo>
                  <a:lnTo>
                    <a:pt x="2661283" y="2661283"/>
                  </a:lnTo>
                  <a:lnTo>
                    <a:pt x="0" y="2661283"/>
                  </a:lnTo>
                  <a:lnTo>
                    <a:pt x="0" y="0"/>
                  </a:lnTo>
                  <a:close/>
                </a:path>
              </a:pathLst>
            </a:custGeom>
            <a:blipFill>
              <a:blip r:embed="rId4"/>
              <a:stretch>
                <a:fillRect/>
              </a:stretch>
            </a:blipFill>
          </p:spPr>
        </p:sp>
        <p:sp>
          <p:nvSpPr>
            <p:cNvPr id="7" name="Freeform 7"/>
            <p:cNvSpPr/>
            <p:nvPr/>
          </p:nvSpPr>
          <p:spPr>
            <a:xfrm>
              <a:off x="14687605" y="195649"/>
              <a:ext cx="2661283" cy="2661283"/>
            </a:xfrm>
            <a:custGeom>
              <a:avLst/>
              <a:gdLst/>
              <a:ahLst/>
              <a:cxnLst/>
              <a:rect l="l" t="t" r="r" b="b"/>
              <a:pathLst>
                <a:path w="2661283" h="2661283">
                  <a:moveTo>
                    <a:pt x="0" y="0"/>
                  </a:moveTo>
                  <a:lnTo>
                    <a:pt x="2661284" y="0"/>
                  </a:lnTo>
                  <a:lnTo>
                    <a:pt x="2661284" y="2661283"/>
                  </a:lnTo>
                  <a:lnTo>
                    <a:pt x="0" y="2661283"/>
                  </a:lnTo>
                  <a:lnTo>
                    <a:pt x="0" y="0"/>
                  </a:lnTo>
                  <a:close/>
                </a:path>
              </a:pathLst>
            </a:custGeom>
            <a:blipFill>
              <a:blip r:embed="rId5"/>
              <a:stretch>
                <a:fillRect/>
              </a:stretch>
            </a:blipFill>
          </p:spPr>
        </p:sp>
        <p:sp>
          <p:nvSpPr>
            <p:cNvPr id="8" name="TextBox 8"/>
            <p:cNvSpPr txBox="1"/>
            <p:nvPr/>
          </p:nvSpPr>
          <p:spPr>
            <a:xfrm>
              <a:off x="0" y="3160981"/>
              <a:ext cx="6350000" cy="644525"/>
            </a:xfrm>
            <a:prstGeom prst="rect">
              <a:avLst/>
            </a:prstGeom>
          </p:spPr>
          <p:txBody>
            <a:bodyPr lIns="0" tIns="0" rIns="0" bIns="0" rtlCol="0" anchor="t">
              <a:spAutoFit/>
            </a:bodyPr>
            <a:lstStyle/>
            <a:p>
              <a:pPr marL="0" lvl="0" indent="0">
                <a:lnSpc>
                  <a:spcPts val="3803"/>
                </a:lnSpc>
                <a:spcBef>
                  <a:spcPct val="0"/>
                </a:spcBef>
              </a:pPr>
              <a:r>
                <a:rPr lang="en-US" sz="3169">
                  <a:solidFill>
                    <a:srgbClr val="2A2A2A"/>
                  </a:solidFill>
                  <a:latin typeface="Open Sans Bold"/>
                </a:rPr>
                <a:t>Security Concerns</a:t>
              </a:r>
            </a:p>
          </p:txBody>
        </p:sp>
        <p:sp>
          <p:nvSpPr>
            <p:cNvPr id="9" name="TextBox 9"/>
            <p:cNvSpPr txBox="1"/>
            <p:nvPr/>
          </p:nvSpPr>
          <p:spPr>
            <a:xfrm>
              <a:off x="0" y="4234495"/>
              <a:ext cx="6350000" cy="1784633"/>
            </a:xfrm>
            <a:prstGeom prst="rect">
              <a:avLst/>
            </a:prstGeom>
          </p:spPr>
          <p:txBody>
            <a:bodyPr lIns="0" tIns="0" rIns="0" bIns="0" rtlCol="0" anchor="t">
              <a:spAutoFit/>
            </a:bodyPr>
            <a:lstStyle/>
            <a:p>
              <a:pPr marL="0" lvl="1" indent="0">
                <a:lnSpc>
                  <a:spcPts val="3596"/>
                </a:lnSpc>
                <a:spcBef>
                  <a:spcPct val="0"/>
                </a:spcBef>
              </a:pPr>
              <a:r>
                <a:rPr lang="en-US" sz="2568">
                  <a:solidFill>
                    <a:srgbClr val="2A2A2A"/>
                  </a:solidFill>
                  <a:latin typeface="Open Sans"/>
                </a:rPr>
                <a:t>Research shows that generated code can have security violations</a:t>
              </a:r>
            </a:p>
          </p:txBody>
        </p:sp>
        <p:sp>
          <p:nvSpPr>
            <p:cNvPr id="10" name="TextBox 10"/>
            <p:cNvSpPr txBox="1"/>
            <p:nvPr/>
          </p:nvSpPr>
          <p:spPr>
            <a:xfrm>
              <a:off x="7343803" y="3160981"/>
              <a:ext cx="6350000" cy="644525"/>
            </a:xfrm>
            <a:prstGeom prst="rect">
              <a:avLst/>
            </a:prstGeom>
          </p:spPr>
          <p:txBody>
            <a:bodyPr lIns="0" tIns="0" rIns="0" bIns="0" rtlCol="0" anchor="t">
              <a:spAutoFit/>
            </a:bodyPr>
            <a:lstStyle/>
            <a:p>
              <a:pPr marL="0" lvl="0" indent="0">
                <a:lnSpc>
                  <a:spcPts val="3803"/>
                </a:lnSpc>
                <a:spcBef>
                  <a:spcPct val="0"/>
                </a:spcBef>
              </a:pPr>
              <a:r>
                <a:rPr lang="en-US" sz="3169">
                  <a:solidFill>
                    <a:srgbClr val="2A2A2A"/>
                  </a:solidFill>
                  <a:latin typeface="Open Sans Bold"/>
                </a:rPr>
                <a:t>Code Quality</a:t>
              </a:r>
            </a:p>
          </p:txBody>
        </p:sp>
        <p:sp>
          <p:nvSpPr>
            <p:cNvPr id="11" name="TextBox 11"/>
            <p:cNvSpPr txBox="1"/>
            <p:nvPr/>
          </p:nvSpPr>
          <p:spPr>
            <a:xfrm>
              <a:off x="7343803" y="4234495"/>
              <a:ext cx="6350000" cy="1784633"/>
            </a:xfrm>
            <a:prstGeom prst="rect">
              <a:avLst/>
            </a:prstGeom>
          </p:spPr>
          <p:txBody>
            <a:bodyPr lIns="0" tIns="0" rIns="0" bIns="0" rtlCol="0" anchor="t">
              <a:spAutoFit/>
            </a:bodyPr>
            <a:lstStyle/>
            <a:p>
              <a:pPr marL="0" lvl="1" indent="0">
                <a:lnSpc>
                  <a:spcPts val="3596"/>
                </a:lnSpc>
                <a:spcBef>
                  <a:spcPct val="0"/>
                </a:spcBef>
              </a:pPr>
              <a:r>
                <a:rPr lang="en-US" sz="2568">
                  <a:solidFill>
                    <a:srgbClr val="2A2A2A"/>
                  </a:solidFill>
                  <a:latin typeface="Open Sans"/>
                </a:rPr>
                <a:t>More complex algorithms are more difficult for Copilot to generate</a:t>
              </a:r>
            </a:p>
          </p:txBody>
        </p:sp>
      </p:grpSp>
      <p:sp>
        <p:nvSpPr>
          <p:cNvPr id="12" name="TextBox 12"/>
          <p:cNvSpPr txBox="1"/>
          <p:nvPr/>
        </p:nvSpPr>
        <p:spPr>
          <a:xfrm>
            <a:off x="1254898" y="1316570"/>
            <a:ext cx="15778204" cy="971550"/>
          </a:xfrm>
          <a:prstGeom prst="rect">
            <a:avLst/>
          </a:prstGeom>
        </p:spPr>
        <p:txBody>
          <a:bodyPr lIns="0" tIns="0" rIns="0" bIns="0" rtlCol="0" anchor="t">
            <a:spAutoFit/>
          </a:bodyPr>
          <a:lstStyle/>
          <a:p>
            <a:pPr algn="ctr">
              <a:lnSpc>
                <a:spcPts val="7679"/>
              </a:lnSpc>
            </a:pPr>
            <a:r>
              <a:rPr lang="en-US" sz="6399">
                <a:solidFill>
                  <a:srgbClr val="2A2A2A"/>
                </a:solidFill>
                <a:latin typeface="Open Sans"/>
              </a:rPr>
              <a:t>Copilot </a:t>
            </a:r>
            <a:r>
              <a:rPr lang="en-US" sz="6399">
                <a:solidFill>
                  <a:srgbClr val="0283BD"/>
                </a:solidFill>
                <a:latin typeface="Open Sans Bold"/>
              </a:rPr>
              <a:t>Drawbacks</a:t>
            </a:r>
          </a:p>
        </p:txBody>
      </p:sp>
      <p:grpSp>
        <p:nvGrpSpPr>
          <p:cNvPr id="13" name="Group 13"/>
          <p:cNvGrpSpPr/>
          <p:nvPr/>
        </p:nvGrpSpPr>
        <p:grpSpPr>
          <a:xfrm>
            <a:off x="1028700" y="9011099"/>
            <a:ext cx="16230600" cy="633520"/>
            <a:chOff x="0" y="0"/>
            <a:chExt cx="21640800" cy="844694"/>
          </a:xfrm>
        </p:grpSpPr>
        <p:sp>
          <p:nvSpPr>
            <p:cNvPr id="14" name="TextBox 14"/>
            <p:cNvSpPr txBox="1"/>
            <p:nvPr/>
          </p:nvSpPr>
          <p:spPr>
            <a:xfrm>
              <a:off x="0" y="0"/>
              <a:ext cx="21640800" cy="241300"/>
            </a:xfrm>
            <a:prstGeom prst="rect">
              <a:avLst/>
            </a:prstGeom>
          </p:spPr>
          <p:txBody>
            <a:bodyPr lIns="0" tIns="0" rIns="0" bIns="0" rtlCol="0" anchor="t">
              <a:spAutoFit/>
            </a:bodyPr>
            <a:lstStyle/>
            <a:p>
              <a:pPr>
                <a:lnSpc>
                  <a:spcPts val="1439"/>
                </a:lnSpc>
                <a:spcBef>
                  <a:spcPct val="0"/>
                </a:spcBef>
              </a:pPr>
              <a:r>
                <a:rPr lang="en-US" sz="1200">
                  <a:solidFill>
                    <a:srgbClr val="000000"/>
                  </a:solidFill>
                  <a:latin typeface="Open Sans"/>
                </a:rPr>
                <a:t>Dakhel, A. M., Majdinasab, V., Nikanjam, A., Khomh, F., Desmarais, M. C., &amp; Ming, Z. (2022). GitHub Copilot AI pair programmer: Asset or liability?. arXiv preprint arXiv:2206.15331. https://doi.org/10.48550/arXiv.2206.15331</a:t>
              </a:r>
            </a:p>
          </p:txBody>
        </p:sp>
        <p:sp>
          <p:nvSpPr>
            <p:cNvPr id="15" name="TextBox 15"/>
            <p:cNvSpPr txBox="1"/>
            <p:nvPr/>
          </p:nvSpPr>
          <p:spPr>
            <a:xfrm>
              <a:off x="0" y="362094"/>
              <a:ext cx="21640800" cy="482600"/>
            </a:xfrm>
            <a:prstGeom prst="rect">
              <a:avLst/>
            </a:prstGeom>
          </p:spPr>
          <p:txBody>
            <a:bodyPr lIns="0" tIns="0" rIns="0" bIns="0" rtlCol="0" anchor="t">
              <a:spAutoFit/>
            </a:bodyPr>
            <a:lstStyle/>
            <a:p>
              <a:pPr>
                <a:lnSpc>
                  <a:spcPts val="1439"/>
                </a:lnSpc>
                <a:spcBef>
                  <a:spcPct val="0"/>
                </a:spcBef>
              </a:pPr>
              <a:r>
                <a:rPr lang="en-US" sz="1200">
                  <a:solidFill>
                    <a:srgbClr val="000000"/>
                  </a:solidFill>
                  <a:latin typeface="Open Sans"/>
                </a:rPr>
                <a:t>Pearce, H., Ahmad, B., Tan, B., Dolan-Gavitt, B., &amp; Karri, R. (2022, May). Asleep at the keyboard? assessing the security of Github Copilot’s code contributions. In 2022 IEEE Symposium on Security and Privacy (SP) (pp. 754-768). IEEE. https://arxiv.org/pdf/2108.09293.pdf?nylayout=pc</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
        <p:cNvGrpSpPr/>
        <p:nvPr/>
      </p:nvGrpSpPr>
      <p:grpSpPr>
        <a:xfrm>
          <a:off x="0" y="0"/>
          <a:ext cx="0" cy="0"/>
          <a:chOff x="0" y="0"/>
          <a:chExt cx="0" cy="0"/>
        </a:xfrm>
      </p:grpSpPr>
      <p:sp>
        <p:nvSpPr>
          <p:cNvPr id="2" name="TextBox 2"/>
          <p:cNvSpPr txBox="1"/>
          <p:nvPr/>
        </p:nvSpPr>
        <p:spPr>
          <a:xfrm>
            <a:off x="1181100" y="1316570"/>
            <a:ext cx="15778204" cy="971550"/>
          </a:xfrm>
          <a:prstGeom prst="rect">
            <a:avLst/>
          </a:prstGeom>
        </p:spPr>
        <p:txBody>
          <a:bodyPr lIns="0" tIns="0" rIns="0" bIns="0" rtlCol="0" anchor="t">
            <a:spAutoFit/>
          </a:bodyPr>
          <a:lstStyle/>
          <a:p>
            <a:pPr algn="ctr">
              <a:lnSpc>
                <a:spcPts val="7679"/>
              </a:lnSpc>
            </a:pPr>
            <a:r>
              <a:rPr lang="en-US" sz="6399">
                <a:solidFill>
                  <a:srgbClr val="FFFFFF"/>
                </a:solidFill>
                <a:latin typeface="Open Sans"/>
              </a:rPr>
              <a:t>Results of</a:t>
            </a:r>
            <a:r>
              <a:rPr lang="en-US" sz="6399">
                <a:solidFill>
                  <a:srgbClr val="2A2A2A"/>
                </a:solidFill>
                <a:latin typeface="Open Sans"/>
              </a:rPr>
              <a:t> </a:t>
            </a:r>
            <a:r>
              <a:rPr lang="en-US" sz="6399">
                <a:solidFill>
                  <a:srgbClr val="0283BD"/>
                </a:solidFill>
                <a:latin typeface="Open Sans Bold"/>
              </a:rPr>
              <a:t>Copilot</a:t>
            </a:r>
            <a:r>
              <a:rPr lang="en-US" sz="6399">
                <a:solidFill>
                  <a:srgbClr val="2A2A2A"/>
                </a:solidFill>
                <a:latin typeface="Open Sans"/>
              </a:rPr>
              <a:t> </a:t>
            </a:r>
            <a:r>
              <a:rPr lang="en-US" sz="6399">
                <a:solidFill>
                  <a:srgbClr val="FFFFFF"/>
                </a:solidFill>
                <a:latin typeface="Open Sans"/>
              </a:rPr>
              <a:t>Prompt in</a:t>
            </a:r>
            <a:r>
              <a:rPr lang="en-US" sz="6399">
                <a:solidFill>
                  <a:srgbClr val="2A2A2A"/>
                </a:solidFill>
                <a:latin typeface="Open Sans"/>
              </a:rPr>
              <a:t> </a:t>
            </a:r>
            <a:r>
              <a:rPr lang="en-US" sz="6399">
                <a:solidFill>
                  <a:srgbClr val="0283BD"/>
                </a:solidFill>
                <a:latin typeface="Open Sans Bold"/>
              </a:rPr>
              <a:t>SQL</a:t>
            </a:r>
          </a:p>
        </p:txBody>
      </p:sp>
      <p:sp>
        <p:nvSpPr>
          <p:cNvPr id="3" name="Freeform 3"/>
          <p:cNvSpPr/>
          <p:nvPr/>
        </p:nvSpPr>
        <p:spPr>
          <a:xfrm>
            <a:off x="3456313" y="3366686"/>
            <a:ext cx="6141600" cy="3436347"/>
          </a:xfrm>
          <a:custGeom>
            <a:avLst/>
            <a:gdLst/>
            <a:ahLst/>
            <a:cxnLst/>
            <a:rect l="l" t="t" r="r" b="b"/>
            <a:pathLst>
              <a:path w="6141600" h="3436347">
                <a:moveTo>
                  <a:pt x="0" y="0"/>
                </a:moveTo>
                <a:lnTo>
                  <a:pt x="6141600" y="0"/>
                </a:lnTo>
                <a:lnTo>
                  <a:pt x="6141600" y="3436347"/>
                </a:lnTo>
                <a:lnTo>
                  <a:pt x="0" y="3436347"/>
                </a:lnTo>
                <a:lnTo>
                  <a:pt x="0" y="0"/>
                </a:lnTo>
                <a:close/>
              </a:path>
            </a:pathLst>
          </a:custGeom>
          <a:blipFill>
            <a:blip r:embed="rId3"/>
            <a:stretch>
              <a:fillRect l="-13553" t="-53653" b="-1376"/>
            </a:stretch>
          </a:blipFill>
        </p:spPr>
      </p:sp>
      <p:grpSp>
        <p:nvGrpSpPr>
          <p:cNvPr id="4" name="Group 4"/>
          <p:cNvGrpSpPr/>
          <p:nvPr/>
        </p:nvGrpSpPr>
        <p:grpSpPr>
          <a:xfrm>
            <a:off x="3456313" y="3333750"/>
            <a:ext cx="6141600" cy="3503542"/>
            <a:chOff x="0" y="0"/>
            <a:chExt cx="1617541" cy="922744"/>
          </a:xfrm>
        </p:grpSpPr>
        <p:sp>
          <p:nvSpPr>
            <p:cNvPr id="5" name="Freeform 5"/>
            <p:cNvSpPr/>
            <p:nvPr/>
          </p:nvSpPr>
          <p:spPr>
            <a:xfrm>
              <a:off x="0" y="0"/>
              <a:ext cx="1617541" cy="922743"/>
            </a:xfrm>
            <a:custGeom>
              <a:avLst/>
              <a:gdLst/>
              <a:ahLst/>
              <a:cxnLst/>
              <a:rect l="l" t="t" r="r" b="b"/>
              <a:pathLst>
                <a:path w="1617541" h="922743">
                  <a:moveTo>
                    <a:pt x="0" y="0"/>
                  </a:moveTo>
                  <a:lnTo>
                    <a:pt x="1617541" y="0"/>
                  </a:lnTo>
                  <a:lnTo>
                    <a:pt x="1617541" y="922743"/>
                  </a:lnTo>
                  <a:lnTo>
                    <a:pt x="0" y="922743"/>
                  </a:lnTo>
                  <a:lnTo>
                    <a:pt x="0" y="0"/>
                  </a:lnTo>
                </a:path>
              </a:pathLst>
            </a:custGeom>
            <a:solidFill>
              <a:srgbClr val="000000">
                <a:alpha val="0"/>
              </a:srgbClr>
            </a:solidFill>
            <a:ln w="38100">
              <a:solidFill>
                <a:srgbClr val="0283BD"/>
              </a:solidFill>
            </a:ln>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sp>
        <p:nvSpPr>
          <p:cNvPr id="7" name="Freeform 7"/>
          <p:cNvSpPr/>
          <p:nvPr/>
        </p:nvSpPr>
        <p:spPr>
          <a:xfrm>
            <a:off x="10596860" y="3366686"/>
            <a:ext cx="4234827" cy="557284"/>
          </a:xfrm>
          <a:custGeom>
            <a:avLst/>
            <a:gdLst/>
            <a:ahLst/>
            <a:cxnLst/>
            <a:rect l="l" t="t" r="r" b="b"/>
            <a:pathLst>
              <a:path w="4234827" h="557284">
                <a:moveTo>
                  <a:pt x="0" y="0"/>
                </a:moveTo>
                <a:lnTo>
                  <a:pt x="4234827" y="0"/>
                </a:lnTo>
                <a:lnTo>
                  <a:pt x="4234827" y="557284"/>
                </a:lnTo>
                <a:lnTo>
                  <a:pt x="0" y="557284"/>
                </a:lnTo>
                <a:lnTo>
                  <a:pt x="0" y="0"/>
                </a:lnTo>
                <a:close/>
              </a:path>
            </a:pathLst>
          </a:custGeom>
          <a:blipFill>
            <a:blip r:embed="rId4"/>
            <a:stretch>
              <a:fillRect l="-10051" t="-28855" r="-13222" b="-16973"/>
            </a:stretch>
          </a:blipFill>
        </p:spPr>
      </p:sp>
      <p:grpSp>
        <p:nvGrpSpPr>
          <p:cNvPr id="8" name="Group 8"/>
          <p:cNvGrpSpPr/>
          <p:nvPr/>
        </p:nvGrpSpPr>
        <p:grpSpPr>
          <a:xfrm>
            <a:off x="10596860" y="3333750"/>
            <a:ext cx="4234827" cy="590220"/>
            <a:chOff x="0" y="0"/>
            <a:chExt cx="1115345" cy="155449"/>
          </a:xfrm>
        </p:grpSpPr>
        <p:sp>
          <p:nvSpPr>
            <p:cNvPr id="9" name="Freeform 9"/>
            <p:cNvSpPr/>
            <p:nvPr/>
          </p:nvSpPr>
          <p:spPr>
            <a:xfrm>
              <a:off x="0" y="0"/>
              <a:ext cx="1115345" cy="155449"/>
            </a:xfrm>
            <a:custGeom>
              <a:avLst/>
              <a:gdLst/>
              <a:ahLst/>
              <a:cxnLst/>
              <a:rect l="l" t="t" r="r" b="b"/>
              <a:pathLst>
                <a:path w="1115345" h="155449">
                  <a:moveTo>
                    <a:pt x="0" y="0"/>
                  </a:moveTo>
                  <a:lnTo>
                    <a:pt x="1115345" y="0"/>
                  </a:lnTo>
                  <a:lnTo>
                    <a:pt x="1115345" y="155449"/>
                  </a:lnTo>
                  <a:lnTo>
                    <a:pt x="0" y="155449"/>
                  </a:lnTo>
                  <a:lnTo>
                    <a:pt x="0" y="0"/>
                  </a:lnTo>
                </a:path>
              </a:pathLst>
            </a:custGeom>
            <a:solidFill>
              <a:srgbClr val="000000">
                <a:alpha val="0"/>
              </a:srgbClr>
            </a:solidFill>
            <a:ln w="38100">
              <a:solidFill>
                <a:srgbClr val="0283BD"/>
              </a:solidFill>
            </a:ln>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sp>
        <p:nvSpPr>
          <p:cNvPr id="11" name="AutoShape 11"/>
          <p:cNvSpPr/>
          <p:nvPr/>
        </p:nvSpPr>
        <p:spPr>
          <a:xfrm>
            <a:off x="9597913" y="3628860"/>
            <a:ext cx="998948" cy="0"/>
          </a:xfrm>
          <a:prstGeom prst="line">
            <a:avLst/>
          </a:prstGeom>
          <a:ln w="38100" cap="flat">
            <a:solidFill>
              <a:srgbClr val="0283BD"/>
            </a:solidFill>
            <a:prstDash val="solid"/>
            <a:headEnd type="none" w="sm" len="sm"/>
            <a:tailEnd type="arrow" w="med" len="sm"/>
          </a:ln>
        </p:spPr>
      </p:sp>
      <p:sp>
        <p:nvSpPr>
          <p:cNvPr id="12" name="Freeform 12"/>
          <p:cNvSpPr/>
          <p:nvPr/>
        </p:nvSpPr>
        <p:spPr>
          <a:xfrm>
            <a:off x="10596860" y="4452578"/>
            <a:ext cx="4234827" cy="2350454"/>
          </a:xfrm>
          <a:custGeom>
            <a:avLst/>
            <a:gdLst/>
            <a:ahLst/>
            <a:cxnLst/>
            <a:rect l="l" t="t" r="r" b="b"/>
            <a:pathLst>
              <a:path w="4234827" h="2350454">
                <a:moveTo>
                  <a:pt x="0" y="0"/>
                </a:moveTo>
                <a:lnTo>
                  <a:pt x="4234827" y="0"/>
                </a:lnTo>
                <a:lnTo>
                  <a:pt x="4234827" y="2350455"/>
                </a:lnTo>
                <a:lnTo>
                  <a:pt x="0" y="2350455"/>
                </a:lnTo>
                <a:lnTo>
                  <a:pt x="0" y="0"/>
                </a:lnTo>
                <a:close/>
              </a:path>
            </a:pathLst>
          </a:custGeom>
          <a:blipFill>
            <a:blip r:embed="rId5"/>
            <a:stretch>
              <a:fillRect l="-10051" t="-8451" r="-18762"/>
            </a:stretch>
          </a:blipFill>
        </p:spPr>
      </p:sp>
      <p:grpSp>
        <p:nvGrpSpPr>
          <p:cNvPr id="13" name="Group 13"/>
          <p:cNvGrpSpPr/>
          <p:nvPr/>
        </p:nvGrpSpPr>
        <p:grpSpPr>
          <a:xfrm>
            <a:off x="10596860" y="4452578"/>
            <a:ext cx="4234827" cy="2350454"/>
            <a:chOff x="0" y="0"/>
            <a:chExt cx="1115345" cy="619050"/>
          </a:xfrm>
        </p:grpSpPr>
        <p:sp>
          <p:nvSpPr>
            <p:cNvPr id="14" name="Freeform 14"/>
            <p:cNvSpPr/>
            <p:nvPr/>
          </p:nvSpPr>
          <p:spPr>
            <a:xfrm>
              <a:off x="0" y="0"/>
              <a:ext cx="1115345" cy="619050"/>
            </a:xfrm>
            <a:custGeom>
              <a:avLst/>
              <a:gdLst/>
              <a:ahLst/>
              <a:cxnLst/>
              <a:rect l="l" t="t" r="r" b="b"/>
              <a:pathLst>
                <a:path w="1115345" h="619050">
                  <a:moveTo>
                    <a:pt x="0" y="0"/>
                  </a:moveTo>
                  <a:lnTo>
                    <a:pt x="1115345" y="0"/>
                  </a:lnTo>
                  <a:lnTo>
                    <a:pt x="1115345" y="619050"/>
                  </a:lnTo>
                  <a:lnTo>
                    <a:pt x="0" y="619050"/>
                  </a:lnTo>
                  <a:lnTo>
                    <a:pt x="0" y="0"/>
                  </a:lnTo>
                </a:path>
              </a:pathLst>
            </a:custGeom>
            <a:solidFill>
              <a:srgbClr val="000000">
                <a:alpha val="0"/>
              </a:srgbClr>
            </a:solidFill>
            <a:ln w="38100">
              <a:solidFill>
                <a:srgbClr val="0283BD"/>
              </a:solidFill>
            </a:ln>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sp>
        <p:nvSpPr>
          <p:cNvPr id="16" name="AutoShape 16"/>
          <p:cNvSpPr/>
          <p:nvPr/>
        </p:nvSpPr>
        <p:spPr>
          <a:xfrm>
            <a:off x="12714274" y="3923970"/>
            <a:ext cx="0" cy="528608"/>
          </a:xfrm>
          <a:prstGeom prst="line">
            <a:avLst/>
          </a:prstGeom>
          <a:ln w="38100" cap="flat">
            <a:solidFill>
              <a:srgbClr val="0283BD"/>
            </a:solidFill>
            <a:prstDash val="solid"/>
            <a:headEnd type="none" w="sm" len="sm"/>
            <a:tailEnd type="arrow" w="med" len="sm"/>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
        <p:cNvGrpSpPr/>
        <p:nvPr/>
      </p:nvGrpSpPr>
      <p:grpSpPr>
        <a:xfrm>
          <a:off x="0" y="0"/>
          <a:ext cx="0" cy="0"/>
          <a:chOff x="0" y="0"/>
          <a:chExt cx="0" cy="0"/>
        </a:xfrm>
      </p:grpSpPr>
      <p:sp>
        <p:nvSpPr>
          <p:cNvPr id="2" name="TextBox 2"/>
          <p:cNvSpPr txBox="1"/>
          <p:nvPr/>
        </p:nvSpPr>
        <p:spPr>
          <a:xfrm>
            <a:off x="1181100" y="1316570"/>
            <a:ext cx="15778204" cy="971550"/>
          </a:xfrm>
          <a:prstGeom prst="rect">
            <a:avLst/>
          </a:prstGeom>
        </p:spPr>
        <p:txBody>
          <a:bodyPr lIns="0" tIns="0" rIns="0" bIns="0" rtlCol="0" anchor="t">
            <a:spAutoFit/>
          </a:bodyPr>
          <a:lstStyle/>
          <a:p>
            <a:pPr algn="ctr">
              <a:lnSpc>
                <a:spcPts val="7679"/>
              </a:lnSpc>
            </a:pPr>
            <a:r>
              <a:rPr lang="en-US" sz="6399">
                <a:solidFill>
                  <a:srgbClr val="FFFFFF"/>
                </a:solidFill>
                <a:latin typeface="Open Sans"/>
              </a:rPr>
              <a:t>Results of</a:t>
            </a:r>
            <a:r>
              <a:rPr lang="en-US" sz="6399">
                <a:solidFill>
                  <a:srgbClr val="2A2A2A"/>
                </a:solidFill>
                <a:latin typeface="Open Sans"/>
              </a:rPr>
              <a:t> </a:t>
            </a:r>
            <a:r>
              <a:rPr lang="en-US" sz="6399">
                <a:solidFill>
                  <a:srgbClr val="0283BD"/>
                </a:solidFill>
                <a:latin typeface="Open Sans Bold"/>
              </a:rPr>
              <a:t>Copilot</a:t>
            </a:r>
            <a:r>
              <a:rPr lang="en-US" sz="6399">
                <a:solidFill>
                  <a:srgbClr val="2A2A2A"/>
                </a:solidFill>
                <a:latin typeface="Open Sans"/>
              </a:rPr>
              <a:t> </a:t>
            </a:r>
            <a:r>
              <a:rPr lang="en-US" sz="6399">
                <a:solidFill>
                  <a:srgbClr val="FFFFFF"/>
                </a:solidFill>
                <a:latin typeface="Open Sans"/>
              </a:rPr>
              <a:t>Prompt in</a:t>
            </a:r>
            <a:r>
              <a:rPr lang="en-US" sz="6399">
                <a:solidFill>
                  <a:srgbClr val="2A2A2A"/>
                </a:solidFill>
                <a:latin typeface="Open Sans"/>
              </a:rPr>
              <a:t> </a:t>
            </a:r>
            <a:r>
              <a:rPr lang="en-US" sz="6399">
                <a:solidFill>
                  <a:srgbClr val="0283BD"/>
                </a:solidFill>
                <a:latin typeface="Open Sans Bold"/>
              </a:rPr>
              <a:t>SQL</a:t>
            </a:r>
          </a:p>
        </p:txBody>
      </p:sp>
      <p:sp>
        <p:nvSpPr>
          <p:cNvPr id="3" name="Freeform 3"/>
          <p:cNvSpPr/>
          <p:nvPr/>
        </p:nvSpPr>
        <p:spPr>
          <a:xfrm>
            <a:off x="3456024" y="2854473"/>
            <a:ext cx="11361699" cy="573722"/>
          </a:xfrm>
          <a:custGeom>
            <a:avLst/>
            <a:gdLst/>
            <a:ahLst/>
            <a:cxnLst/>
            <a:rect l="l" t="t" r="r" b="b"/>
            <a:pathLst>
              <a:path w="11361699" h="573722">
                <a:moveTo>
                  <a:pt x="0" y="0"/>
                </a:moveTo>
                <a:lnTo>
                  <a:pt x="11361699" y="0"/>
                </a:lnTo>
                <a:lnTo>
                  <a:pt x="11361699" y="573722"/>
                </a:lnTo>
                <a:lnTo>
                  <a:pt x="0" y="573722"/>
                </a:lnTo>
                <a:lnTo>
                  <a:pt x="0" y="0"/>
                </a:lnTo>
                <a:close/>
              </a:path>
            </a:pathLst>
          </a:custGeom>
          <a:blipFill>
            <a:blip r:embed="rId3"/>
            <a:stretch>
              <a:fillRect t="-29677" r="-1086" b="-77491"/>
            </a:stretch>
          </a:blipFill>
        </p:spPr>
      </p:sp>
      <p:sp>
        <p:nvSpPr>
          <p:cNvPr id="4" name="Freeform 4"/>
          <p:cNvSpPr/>
          <p:nvPr/>
        </p:nvSpPr>
        <p:spPr>
          <a:xfrm>
            <a:off x="3470277" y="3773915"/>
            <a:ext cx="11361699" cy="2269277"/>
          </a:xfrm>
          <a:custGeom>
            <a:avLst/>
            <a:gdLst/>
            <a:ahLst/>
            <a:cxnLst/>
            <a:rect l="l" t="t" r="r" b="b"/>
            <a:pathLst>
              <a:path w="11361699" h="2269277">
                <a:moveTo>
                  <a:pt x="0" y="0"/>
                </a:moveTo>
                <a:lnTo>
                  <a:pt x="11361699" y="0"/>
                </a:lnTo>
                <a:lnTo>
                  <a:pt x="11361699" y="2269277"/>
                </a:lnTo>
                <a:lnTo>
                  <a:pt x="0" y="2269277"/>
                </a:lnTo>
                <a:lnTo>
                  <a:pt x="0" y="0"/>
                </a:lnTo>
                <a:close/>
              </a:path>
            </a:pathLst>
          </a:custGeom>
          <a:blipFill>
            <a:blip r:embed="rId4"/>
            <a:stretch>
              <a:fillRect l="-582"/>
            </a:stretch>
          </a:blipFill>
        </p:spPr>
      </p:sp>
      <p:sp>
        <p:nvSpPr>
          <p:cNvPr id="5" name="Freeform 5"/>
          <p:cNvSpPr/>
          <p:nvPr/>
        </p:nvSpPr>
        <p:spPr>
          <a:xfrm>
            <a:off x="3456024" y="6328942"/>
            <a:ext cx="11361699" cy="3293564"/>
          </a:xfrm>
          <a:custGeom>
            <a:avLst/>
            <a:gdLst/>
            <a:ahLst/>
            <a:cxnLst/>
            <a:rect l="l" t="t" r="r" b="b"/>
            <a:pathLst>
              <a:path w="11361699" h="3293564">
                <a:moveTo>
                  <a:pt x="0" y="0"/>
                </a:moveTo>
                <a:lnTo>
                  <a:pt x="11361699" y="0"/>
                </a:lnTo>
                <a:lnTo>
                  <a:pt x="11361699" y="3293564"/>
                </a:lnTo>
                <a:lnTo>
                  <a:pt x="0" y="3293564"/>
                </a:lnTo>
                <a:lnTo>
                  <a:pt x="0" y="0"/>
                </a:lnTo>
                <a:close/>
              </a:path>
            </a:pathLst>
          </a:custGeom>
          <a:blipFill>
            <a:blip r:embed="rId5"/>
            <a:stretch>
              <a:fillRect r="-1606" b="-15509"/>
            </a:stretch>
          </a:blipFill>
        </p:spPr>
      </p:sp>
      <p:grpSp>
        <p:nvGrpSpPr>
          <p:cNvPr id="6" name="Group 6"/>
          <p:cNvGrpSpPr/>
          <p:nvPr/>
        </p:nvGrpSpPr>
        <p:grpSpPr>
          <a:xfrm>
            <a:off x="3456024" y="2854473"/>
            <a:ext cx="11361699" cy="590301"/>
            <a:chOff x="0" y="0"/>
            <a:chExt cx="2992382" cy="155470"/>
          </a:xfrm>
        </p:grpSpPr>
        <p:sp>
          <p:nvSpPr>
            <p:cNvPr id="7" name="Freeform 7"/>
            <p:cNvSpPr/>
            <p:nvPr/>
          </p:nvSpPr>
          <p:spPr>
            <a:xfrm>
              <a:off x="0" y="0"/>
              <a:ext cx="2992382" cy="155470"/>
            </a:xfrm>
            <a:custGeom>
              <a:avLst/>
              <a:gdLst/>
              <a:ahLst/>
              <a:cxnLst/>
              <a:rect l="l" t="t" r="r" b="b"/>
              <a:pathLst>
                <a:path w="2992382" h="155470">
                  <a:moveTo>
                    <a:pt x="0" y="0"/>
                  </a:moveTo>
                  <a:lnTo>
                    <a:pt x="2992382" y="0"/>
                  </a:lnTo>
                  <a:lnTo>
                    <a:pt x="2992382" y="155470"/>
                  </a:lnTo>
                  <a:lnTo>
                    <a:pt x="0" y="155470"/>
                  </a:lnTo>
                  <a:lnTo>
                    <a:pt x="0" y="0"/>
                  </a:lnTo>
                </a:path>
              </a:pathLst>
            </a:custGeom>
            <a:solidFill>
              <a:srgbClr val="000000">
                <a:alpha val="0"/>
              </a:srgbClr>
            </a:solidFill>
            <a:ln w="38100">
              <a:solidFill>
                <a:srgbClr val="0283BD"/>
              </a:solidFill>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sp>
        <p:nvSpPr>
          <p:cNvPr id="9" name="AutoShape 9"/>
          <p:cNvSpPr/>
          <p:nvPr/>
        </p:nvSpPr>
        <p:spPr>
          <a:xfrm>
            <a:off x="9136874" y="3444773"/>
            <a:ext cx="0" cy="289519"/>
          </a:xfrm>
          <a:prstGeom prst="line">
            <a:avLst/>
          </a:prstGeom>
          <a:ln w="38100" cap="flat">
            <a:solidFill>
              <a:srgbClr val="0283BD"/>
            </a:solidFill>
            <a:prstDash val="solid"/>
            <a:headEnd type="none" w="sm" len="sm"/>
            <a:tailEnd type="arrow" w="med" len="sm"/>
          </a:ln>
        </p:spPr>
      </p:sp>
      <p:grpSp>
        <p:nvGrpSpPr>
          <p:cNvPr id="10" name="Group 10"/>
          <p:cNvGrpSpPr/>
          <p:nvPr/>
        </p:nvGrpSpPr>
        <p:grpSpPr>
          <a:xfrm>
            <a:off x="3456024" y="6328942"/>
            <a:ext cx="11361699" cy="3331805"/>
            <a:chOff x="0" y="0"/>
            <a:chExt cx="2992382" cy="877512"/>
          </a:xfrm>
        </p:grpSpPr>
        <p:sp>
          <p:nvSpPr>
            <p:cNvPr id="11" name="Freeform 11"/>
            <p:cNvSpPr/>
            <p:nvPr/>
          </p:nvSpPr>
          <p:spPr>
            <a:xfrm>
              <a:off x="0" y="0"/>
              <a:ext cx="2992382" cy="877512"/>
            </a:xfrm>
            <a:custGeom>
              <a:avLst/>
              <a:gdLst/>
              <a:ahLst/>
              <a:cxnLst/>
              <a:rect l="l" t="t" r="r" b="b"/>
              <a:pathLst>
                <a:path w="2992382" h="877512">
                  <a:moveTo>
                    <a:pt x="0" y="0"/>
                  </a:moveTo>
                  <a:lnTo>
                    <a:pt x="2992382" y="0"/>
                  </a:lnTo>
                  <a:lnTo>
                    <a:pt x="2992382" y="877512"/>
                  </a:lnTo>
                  <a:lnTo>
                    <a:pt x="0" y="877512"/>
                  </a:lnTo>
                  <a:lnTo>
                    <a:pt x="0" y="0"/>
                  </a:lnTo>
                </a:path>
              </a:pathLst>
            </a:custGeom>
            <a:solidFill>
              <a:srgbClr val="000000">
                <a:alpha val="0"/>
              </a:srgbClr>
            </a:solidFill>
            <a:ln w="38100">
              <a:solidFill>
                <a:srgbClr val="0283BD"/>
              </a:solidFill>
            </a:ln>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nvGrpSpPr>
          <p:cNvPr id="13" name="Group 13"/>
          <p:cNvGrpSpPr/>
          <p:nvPr/>
        </p:nvGrpSpPr>
        <p:grpSpPr>
          <a:xfrm>
            <a:off x="3456024" y="3734293"/>
            <a:ext cx="11361699" cy="2308899"/>
            <a:chOff x="0" y="0"/>
            <a:chExt cx="2992382" cy="608105"/>
          </a:xfrm>
        </p:grpSpPr>
        <p:sp>
          <p:nvSpPr>
            <p:cNvPr id="14" name="Freeform 14"/>
            <p:cNvSpPr/>
            <p:nvPr/>
          </p:nvSpPr>
          <p:spPr>
            <a:xfrm>
              <a:off x="0" y="0"/>
              <a:ext cx="2992382" cy="608105"/>
            </a:xfrm>
            <a:custGeom>
              <a:avLst/>
              <a:gdLst/>
              <a:ahLst/>
              <a:cxnLst/>
              <a:rect l="l" t="t" r="r" b="b"/>
              <a:pathLst>
                <a:path w="2992382" h="608105">
                  <a:moveTo>
                    <a:pt x="0" y="0"/>
                  </a:moveTo>
                  <a:lnTo>
                    <a:pt x="2992382" y="0"/>
                  </a:lnTo>
                  <a:lnTo>
                    <a:pt x="2992382" y="608105"/>
                  </a:lnTo>
                  <a:lnTo>
                    <a:pt x="0" y="608105"/>
                  </a:lnTo>
                  <a:lnTo>
                    <a:pt x="0" y="0"/>
                  </a:lnTo>
                </a:path>
              </a:pathLst>
            </a:custGeom>
            <a:solidFill>
              <a:srgbClr val="000000">
                <a:alpha val="0"/>
              </a:srgbClr>
            </a:solidFill>
            <a:ln w="38100">
              <a:solidFill>
                <a:srgbClr val="0283BD"/>
              </a:solidFill>
            </a:ln>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sp>
        <p:nvSpPr>
          <p:cNvPr id="16" name="AutoShape 16"/>
          <p:cNvSpPr/>
          <p:nvPr/>
        </p:nvSpPr>
        <p:spPr>
          <a:xfrm flipH="1">
            <a:off x="9236459" y="6055801"/>
            <a:ext cx="0" cy="286982"/>
          </a:xfrm>
          <a:prstGeom prst="line">
            <a:avLst/>
          </a:prstGeom>
          <a:ln w="38100" cap="flat">
            <a:solidFill>
              <a:srgbClr val="0283BD"/>
            </a:solidFill>
            <a:prstDash val="solid"/>
            <a:headEnd type="none" w="sm" len="sm"/>
            <a:tailEnd type="arrow" w="med" len="sm"/>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
        <p:cNvGrpSpPr/>
        <p:nvPr/>
      </p:nvGrpSpPr>
      <p:grpSpPr>
        <a:xfrm>
          <a:off x="0" y="0"/>
          <a:ext cx="0" cy="0"/>
          <a:chOff x="0" y="0"/>
          <a:chExt cx="0" cy="0"/>
        </a:xfrm>
      </p:grpSpPr>
      <p:grpSp>
        <p:nvGrpSpPr>
          <p:cNvPr id="2" name="Group 2"/>
          <p:cNvGrpSpPr/>
          <p:nvPr/>
        </p:nvGrpSpPr>
        <p:grpSpPr>
          <a:xfrm>
            <a:off x="3324753" y="3333750"/>
            <a:ext cx="11638495" cy="6348787"/>
            <a:chOff x="0" y="0"/>
            <a:chExt cx="15517993" cy="8465049"/>
          </a:xfrm>
        </p:grpSpPr>
        <p:sp>
          <p:nvSpPr>
            <p:cNvPr id="3" name="Freeform 3"/>
            <p:cNvSpPr/>
            <p:nvPr/>
          </p:nvSpPr>
          <p:spPr>
            <a:xfrm>
              <a:off x="0" y="0"/>
              <a:ext cx="15517993" cy="8419481"/>
            </a:xfrm>
            <a:custGeom>
              <a:avLst/>
              <a:gdLst/>
              <a:ahLst/>
              <a:cxnLst/>
              <a:rect l="l" t="t" r="r" b="b"/>
              <a:pathLst>
                <a:path w="15517993" h="8419481">
                  <a:moveTo>
                    <a:pt x="0" y="0"/>
                  </a:moveTo>
                  <a:lnTo>
                    <a:pt x="15517993" y="0"/>
                  </a:lnTo>
                  <a:lnTo>
                    <a:pt x="15517993" y="8419481"/>
                  </a:lnTo>
                  <a:lnTo>
                    <a:pt x="0" y="8419481"/>
                  </a:lnTo>
                  <a:lnTo>
                    <a:pt x="0" y="0"/>
                  </a:lnTo>
                  <a:close/>
                </a:path>
              </a:pathLst>
            </a:custGeom>
            <a:blipFill>
              <a:blip r:embed="rId3"/>
              <a:stretch>
                <a:fillRect r="-1137"/>
              </a:stretch>
            </a:blipFill>
          </p:spPr>
        </p:sp>
        <p:grpSp>
          <p:nvGrpSpPr>
            <p:cNvPr id="4" name="Group 4"/>
            <p:cNvGrpSpPr/>
            <p:nvPr/>
          </p:nvGrpSpPr>
          <p:grpSpPr>
            <a:xfrm>
              <a:off x="0" y="0"/>
              <a:ext cx="15517993" cy="8465049"/>
              <a:chOff x="0" y="0"/>
              <a:chExt cx="3065283" cy="1672108"/>
            </a:xfrm>
          </p:grpSpPr>
          <p:sp>
            <p:nvSpPr>
              <p:cNvPr id="5" name="Freeform 5"/>
              <p:cNvSpPr/>
              <p:nvPr/>
            </p:nvSpPr>
            <p:spPr>
              <a:xfrm>
                <a:off x="0" y="0"/>
                <a:ext cx="3065283" cy="1672108"/>
              </a:xfrm>
              <a:custGeom>
                <a:avLst/>
                <a:gdLst/>
                <a:ahLst/>
                <a:cxnLst/>
                <a:rect l="l" t="t" r="r" b="b"/>
                <a:pathLst>
                  <a:path w="3065283" h="1672108">
                    <a:moveTo>
                      <a:pt x="0" y="0"/>
                    </a:moveTo>
                    <a:lnTo>
                      <a:pt x="3065283" y="0"/>
                    </a:lnTo>
                    <a:lnTo>
                      <a:pt x="3065283" y="1672108"/>
                    </a:lnTo>
                    <a:lnTo>
                      <a:pt x="0" y="1672108"/>
                    </a:lnTo>
                    <a:lnTo>
                      <a:pt x="0" y="0"/>
                    </a:lnTo>
                  </a:path>
                </a:pathLst>
              </a:custGeom>
              <a:solidFill>
                <a:srgbClr val="000000">
                  <a:alpha val="0"/>
                </a:srgbClr>
              </a:solidFill>
              <a:ln w="38100">
                <a:solidFill>
                  <a:srgbClr val="476683"/>
                </a:solidFill>
              </a:ln>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grpSp>
      <p:sp>
        <p:nvSpPr>
          <p:cNvPr id="7" name="TextBox 7"/>
          <p:cNvSpPr txBox="1"/>
          <p:nvPr/>
        </p:nvSpPr>
        <p:spPr>
          <a:xfrm>
            <a:off x="1181100" y="1316570"/>
            <a:ext cx="15778204" cy="971550"/>
          </a:xfrm>
          <a:prstGeom prst="rect">
            <a:avLst/>
          </a:prstGeom>
        </p:spPr>
        <p:txBody>
          <a:bodyPr lIns="0" tIns="0" rIns="0" bIns="0" rtlCol="0" anchor="t">
            <a:spAutoFit/>
          </a:bodyPr>
          <a:lstStyle/>
          <a:p>
            <a:pPr algn="ctr">
              <a:lnSpc>
                <a:spcPts val="7679"/>
              </a:lnSpc>
            </a:pPr>
            <a:r>
              <a:rPr lang="en-US" sz="6399">
                <a:solidFill>
                  <a:srgbClr val="FFFFFF"/>
                </a:solidFill>
                <a:latin typeface="Open Sans"/>
              </a:rPr>
              <a:t>Using </a:t>
            </a:r>
            <a:r>
              <a:rPr lang="en-US" sz="6399">
                <a:solidFill>
                  <a:srgbClr val="0283BD"/>
                </a:solidFill>
                <a:latin typeface="Open Sans Bold"/>
              </a:rPr>
              <a:t>Copilot</a:t>
            </a:r>
            <a:r>
              <a:rPr lang="en-US" sz="6399">
                <a:solidFill>
                  <a:srgbClr val="CCCCCC"/>
                </a:solidFill>
                <a:latin typeface="Open Sans"/>
              </a:rPr>
              <a:t> </a:t>
            </a:r>
            <a:r>
              <a:rPr lang="en-US" sz="6399">
                <a:solidFill>
                  <a:srgbClr val="FFFFFF"/>
                </a:solidFill>
                <a:latin typeface="Open Sans"/>
              </a:rPr>
              <a:t>to Access</a:t>
            </a:r>
            <a:r>
              <a:rPr lang="en-US" sz="6399">
                <a:solidFill>
                  <a:srgbClr val="CCCCCC"/>
                </a:solidFill>
                <a:latin typeface="Open Sans"/>
              </a:rPr>
              <a:t> </a:t>
            </a:r>
            <a:r>
              <a:rPr lang="en-US" sz="6399">
                <a:solidFill>
                  <a:srgbClr val="0283BD"/>
                </a:solidFill>
                <a:latin typeface="Open Sans Bold"/>
              </a:rPr>
              <a:t>REST API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10319" y="542468"/>
            <a:ext cx="6465233" cy="1457325"/>
          </a:xfrm>
          <a:prstGeom prst="rect">
            <a:avLst/>
          </a:prstGeom>
        </p:spPr>
        <p:txBody>
          <a:bodyPr lIns="0" tIns="0" rIns="0" bIns="0" rtlCol="0" anchor="t">
            <a:spAutoFit/>
          </a:bodyPr>
          <a:lstStyle/>
          <a:p>
            <a:pPr algn="ctr">
              <a:lnSpc>
                <a:spcPts val="11546"/>
              </a:lnSpc>
            </a:pPr>
            <a:r>
              <a:rPr lang="en-US" sz="9621">
                <a:solidFill>
                  <a:srgbClr val="2A2A2A"/>
                </a:solidFill>
                <a:latin typeface="Open Sans"/>
              </a:rPr>
              <a:t>Objectives</a:t>
            </a:r>
          </a:p>
        </p:txBody>
      </p:sp>
      <p:sp>
        <p:nvSpPr>
          <p:cNvPr id="3" name="TextBox 3"/>
          <p:cNvSpPr txBox="1"/>
          <p:nvPr/>
        </p:nvSpPr>
        <p:spPr>
          <a:xfrm>
            <a:off x="1310319" y="2512994"/>
            <a:ext cx="6465233" cy="485775"/>
          </a:xfrm>
          <a:prstGeom prst="rect">
            <a:avLst/>
          </a:prstGeom>
        </p:spPr>
        <p:txBody>
          <a:bodyPr lIns="0" tIns="0" rIns="0" bIns="0" rtlCol="0" anchor="t">
            <a:spAutoFit/>
          </a:bodyPr>
          <a:lstStyle/>
          <a:p>
            <a:pPr algn="ctr">
              <a:lnSpc>
                <a:spcPts val="3848"/>
              </a:lnSpc>
            </a:pPr>
            <a:r>
              <a:rPr lang="en-US" sz="3207">
                <a:solidFill>
                  <a:srgbClr val="0283BD"/>
                </a:solidFill>
                <a:latin typeface="Open Sans Bold"/>
              </a:rPr>
              <a:t>Is the Cake a Lie?</a:t>
            </a:r>
          </a:p>
        </p:txBody>
      </p:sp>
      <p:sp>
        <p:nvSpPr>
          <p:cNvPr id="4" name="Freeform 4"/>
          <p:cNvSpPr/>
          <p:nvPr/>
        </p:nvSpPr>
        <p:spPr>
          <a:xfrm>
            <a:off x="1474762" y="3121954"/>
            <a:ext cx="6136346" cy="6136346"/>
          </a:xfrm>
          <a:custGeom>
            <a:avLst/>
            <a:gdLst/>
            <a:ahLst/>
            <a:cxnLst/>
            <a:rect l="l" t="t" r="r" b="b"/>
            <a:pathLst>
              <a:path w="6136346" h="6136346">
                <a:moveTo>
                  <a:pt x="0" y="0"/>
                </a:moveTo>
                <a:lnTo>
                  <a:pt x="6136347" y="0"/>
                </a:lnTo>
                <a:lnTo>
                  <a:pt x="6136347" y="6136346"/>
                </a:lnTo>
                <a:lnTo>
                  <a:pt x="0" y="6136346"/>
                </a:lnTo>
                <a:lnTo>
                  <a:pt x="0" y="0"/>
                </a:lnTo>
                <a:close/>
              </a:path>
            </a:pathLst>
          </a:custGeom>
          <a:blipFill>
            <a:blip r:embed="rId3"/>
            <a:stretch>
              <a:fillRect/>
            </a:stretch>
          </a:blipFill>
        </p:spPr>
      </p:sp>
      <p:graphicFrame>
        <p:nvGraphicFramePr>
          <p:cNvPr id="5" name="Table 5"/>
          <p:cNvGraphicFramePr>
            <a:graphicFrameLocks noGrp="1"/>
          </p:cNvGraphicFramePr>
          <p:nvPr/>
        </p:nvGraphicFramePr>
        <p:xfrm>
          <a:off x="9144000" y="1344300"/>
          <a:ext cx="7277100" cy="7598398"/>
        </p:xfrm>
        <a:graphic>
          <a:graphicData uri="http://schemas.openxmlformats.org/drawingml/2006/table">
            <a:tbl>
              <a:tblPr/>
              <a:tblGrid>
                <a:gridCol w="7277100">
                  <a:extLst>
                    <a:ext uri="{9D8B030D-6E8A-4147-A177-3AD203B41FA5}">
                      <a16:colId xmlns:a16="http://schemas.microsoft.com/office/drawing/2014/main" val="20000"/>
                    </a:ext>
                  </a:extLst>
                </a:gridCol>
              </a:tblGrid>
              <a:tr h="1354248">
                <a:tc>
                  <a:txBody>
                    <a:bodyPr/>
                    <a:lstStyle/>
                    <a:p>
                      <a:pPr algn="l">
                        <a:lnSpc>
                          <a:spcPts val="3499"/>
                        </a:lnSpc>
                        <a:defRPr/>
                      </a:pPr>
                      <a:r>
                        <a:rPr lang="en-US" sz="2499">
                          <a:solidFill>
                            <a:srgbClr val="2A2A2A"/>
                          </a:solidFill>
                          <a:latin typeface="Open Sans"/>
                        </a:rPr>
                        <a:t>What is Copilot</a:t>
                      </a:r>
                      <a:endParaRPr lang="en-US" sz="1100"/>
                    </a:p>
                    <a:p>
                      <a:pPr>
                        <a:lnSpc>
                          <a:spcPts val="3499"/>
                        </a:lnSpc>
                      </a:pP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0"/>
                  </a:ext>
                </a:extLst>
              </a:tr>
              <a:tr h="1248830">
                <a:tc>
                  <a:txBody>
                    <a:bodyPr/>
                    <a:lstStyle/>
                    <a:p>
                      <a:pPr algn="l">
                        <a:lnSpc>
                          <a:spcPts val="3499"/>
                        </a:lnSpc>
                        <a:defRPr/>
                      </a:pPr>
                      <a:r>
                        <a:rPr lang="en-US" sz="2499">
                          <a:solidFill>
                            <a:srgbClr val="2A2A2A"/>
                          </a:solidFill>
                          <a:latin typeface="Open Sans"/>
                        </a:rPr>
                        <a:t>How Copilot Works</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1"/>
                  </a:ext>
                </a:extLst>
              </a:tr>
              <a:tr h="1248830">
                <a:tc>
                  <a:txBody>
                    <a:bodyPr/>
                    <a:lstStyle/>
                    <a:p>
                      <a:pPr algn="l">
                        <a:lnSpc>
                          <a:spcPts val="3499"/>
                        </a:lnSpc>
                        <a:defRPr/>
                      </a:pPr>
                      <a:r>
                        <a:rPr lang="en-US" sz="2499">
                          <a:solidFill>
                            <a:srgbClr val="2A2A2A"/>
                          </a:solidFill>
                          <a:latin typeface="Open Sans"/>
                        </a:rPr>
                        <a:t> The Building Blocks of AI Code Generation </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2"/>
                  </a:ext>
                </a:extLst>
              </a:tr>
              <a:tr h="1248830">
                <a:tc>
                  <a:txBody>
                    <a:bodyPr/>
                    <a:lstStyle/>
                    <a:p>
                      <a:pPr algn="l">
                        <a:lnSpc>
                          <a:spcPts val="3499"/>
                        </a:lnSpc>
                        <a:defRPr/>
                      </a:pPr>
                      <a:r>
                        <a:rPr lang="en-US" sz="2499">
                          <a:solidFill>
                            <a:srgbClr val="2A2A2A"/>
                          </a:solidFill>
                          <a:latin typeface="Open Sans"/>
                        </a:rPr>
                        <a:t>Using Copilot as a Pair Programmer</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3"/>
                  </a:ext>
                </a:extLst>
              </a:tr>
              <a:tr h="1248830">
                <a:tc>
                  <a:txBody>
                    <a:bodyPr/>
                    <a:lstStyle/>
                    <a:p>
                      <a:pPr algn="l">
                        <a:lnSpc>
                          <a:spcPts val="3499"/>
                        </a:lnSpc>
                        <a:defRPr/>
                      </a:pPr>
                      <a:r>
                        <a:rPr lang="en-US" sz="2499">
                          <a:solidFill>
                            <a:srgbClr val="2A2A2A"/>
                          </a:solidFill>
                          <a:latin typeface="Open Sans"/>
                        </a:rPr>
                        <a:t>Copilot Drawbacks</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4"/>
                  </a:ext>
                </a:extLst>
              </a:tr>
              <a:tr h="1248830">
                <a:tc>
                  <a:txBody>
                    <a:bodyPr/>
                    <a:lstStyle/>
                    <a:p>
                      <a:pPr algn="l">
                        <a:lnSpc>
                          <a:spcPts val="3499"/>
                        </a:lnSpc>
                        <a:defRPr/>
                      </a:pPr>
                      <a:r>
                        <a:rPr lang="en-US" sz="2499">
                          <a:solidFill>
                            <a:srgbClr val="2A2A2A"/>
                          </a:solidFill>
                          <a:latin typeface="Open Sans"/>
                        </a:rPr>
                        <a:t>Copilot's Affect Developer Job Satisfaction</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6806762" y="1994979"/>
          <a:ext cx="10018800" cy="7493112"/>
        </p:xfrm>
        <a:graphic>
          <a:graphicData uri="http://schemas.openxmlformats.org/drawingml/2006/table">
            <a:tbl>
              <a:tblPr/>
              <a:tblGrid>
                <a:gridCol w="1831352">
                  <a:extLst>
                    <a:ext uri="{9D8B030D-6E8A-4147-A177-3AD203B41FA5}">
                      <a16:colId xmlns:a16="http://schemas.microsoft.com/office/drawing/2014/main" val="20000"/>
                    </a:ext>
                  </a:extLst>
                </a:gridCol>
                <a:gridCol w="8187448">
                  <a:extLst>
                    <a:ext uri="{9D8B030D-6E8A-4147-A177-3AD203B41FA5}">
                      <a16:colId xmlns:a16="http://schemas.microsoft.com/office/drawing/2014/main" val="20001"/>
                    </a:ext>
                  </a:extLst>
                </a:gridCol>
              </a:tblGrid>
              <a:tr h="1248852">
                <a:tc>
                  <a:txBody>
                    <a:bodyPr/>
                    <a:lstStyle/>
                    <a:p>
                      <a:pPr algn="l">
                        <a:lnSpc>
                          <a:spcPts val="3499"/>
                        </a:lnSpc>
                        <a:defRPr/>
                      </a:pPr>
                      <a:r>
                        <a:rPr lang="en-US" sz="2499">
                          <a:solidFill>
                            <a:srgbClr val="2A2A2A"/>
                          </a:solidFill>
                          <a:latin typeface="Open Sans Bold"/>
                        </a:rPr>
                        <a:t>GitHub</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tc>
                  <a:txBody>
                    <a:bodyPr/>
                    <a:lstStyle/>
                    <a:p>
                      <a:pPr algn="l">
                        <a:lnSpc>
                          <a:spcPts val="3499"/>
                        </a:lnSpc>
                        <a:defRPr/>
                      </a:pPr>
                      <a:r>
                        <a:rPr lang="en-US" sz="2499" u="sng">
                          <a:solidFill>
                            <a:srgbClr val="2A2A2A"/>
                          </a:solidFill>
                          <a:latin typeface="Open Sans"/>
                        </a:rPr>
                        <a:t>https://github.com/morgansgarage</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0"/>
                  </a:ext>
                </a:extLst>
              </a:tr>
              <a:tr h="1248852">
                <a:tc>
                  <a:txBody>
                    <a:bodyPr/>
                    <a:lstStyle/>
                    <a:p>
                      <a:pPr algn="l">
                        <a:lnSpc>
                          <a:spcPts val="3499"/>
                        </a:lnSpc>
                        <a:defRPr/>
                      </a:pPr>
                      <a:r>
                        <a:rPr lang="en-US" sz="2499">
                          <a:solidFill>
                            <a:srgbClr val="2A2A2A"/>
                          </a:solidFill>
                          <a:latin typeface="Open Sans Bold"/>
                        </a:rPr>
                        <a:t>LinkedIn</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tc>
                  <a:txBody>
                    <a:bodyPr/>
                    <a:lstStyle/>
                    <a:p>
                      <a:pPr algn="l">
                        <a:lnSpc>
                          <a:spcPts val="3499"/>
                        </a:lnSpc>
                        <a:defRPr/>
                      </a:pPr>
                      <a:r>
                        <a:rPr lang="en-US" sz="2499" u="sng">
                          <a:solidFill>
                            <a:srgbClr val="2A2A2A"/>
                          </a:solidFill>
                          <a:latin typeface="Open Sans"/>
                        </a:rPr>
                        <a:t>linkedin.com/in/scottmorgan7/</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1"/>
                  </a:ext>
                </a:extLst>
              </a:tr>
              <a:tr h="1248852">
                <a:tc>
                  <a:txBody>
                    <a:bodyPr/>
                    <a:lstStyle/>
                    <a:p>
                      <a:pPr algn="l">
                        <a:lnSpc>
                          <a:spcPts val="3499"/>
                        </a:lnSpc>
                        <a:defRPr/>
                      </a:pPr>
                      <a:r>
                        <a:rPr lang="en-US" sz="2499">
                          <a:solidFill>
                            <a:srgbClr val="2A2A2A"/>
                          </a:solidFill>
                          <a:latin typeface="Open Sans Bold"/>
                        </a:rPr>
                        <a:t>Email</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tc>
                  <a:txBody>
                    <a:bodyPr/>
                    <a:lstStyle/>
                    <a:p>
                      <a:pPr algn="l">
                        <a:lnSpc>
                          <a:spcPts val="3499"/>
                        </a:lnSpc>
                        <a:defRPr/>
                      </a:pPr>
                      <a:r>
                        <a:rPr lang="en-US" sz="2499" u="sng">
                          <a:solidFill>
                            <a:srgbClr val="2A2A2A"/>
                          </a:solidFill>
                          <a:latin typeface="Open Sans"/>
                        </a:rPr>
                        <a:t>s0m75431@marymount.edu</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2"/>
                  </a:ext>
                </a:extLst>
              </a:tr>
              <a:tr h="1248852">
                <a:tc>
                  <a:txBody>
                    <a:bodyPr/>
                    <a:lstStyle/>
                    <a:p>
                      <a:pPr algn="l">
                        <a:lnSpc>
                          <a:spcPts val="3499"/>
                        </a:lnSpc>
                        <a:defRPr/>
                      </a:pPr>
                      <a:r>
                        <a:rPr lang="en-US" sz="2499">
                          <a:solidFill>
                            <a:srgbClr val="2A2A2A"/>
                          </a:solidFill>
                          <a:latin typeface="Open Sans Bold"/>
                        </a:rPr>
                        <a:t>Twitter</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tc>
                  <a:txBody>
                    <a:bodyPr/>
                    <a:lstStyle/>
                    <a:p>
                      <a:pPr algn="l">
                        <a:lnSpc>
                          <a:spcPts val="3499"/>
                        </a:lnSpc>
                        <a:defRPr/>
                      </a:pPr>
                      <a:r>
                        <a:rPr lang="en-US" sz="2499" u="sng">
                          <a:solidFill>
                            <a:srgbClr val="2A2A2A"/>
                          </a:solidFill>
                          <a:latin typeface="Open Sans"/>
                        </a:rPr>
                        <a:t>twitter.com/ScottMorganMMU</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3"/>
                  </a:ext>
                </a:extLst>
              </a:tr>
              <a:tr h="1248852">
                <a:tc>
                  <a:txBody>
                    <a:bodyPr/>
                    <a:lstStyle/>
                    <a:p>
                      <a:pPr algn="l">
                        <a:lnSpc>
                          <a:spcPts val="3499"/>
                        </a:lnSpc>
                        <a:defRPr/>
                      </a:pPr>
                      <a:r>
                        <a:rPr lang="en-US" sz="2499">
                          <a:solidFill>
                            <a:srgbClr val="2A2A2A"/>
                          </a:solidFill>
                          <a:latin typeface="Open Sans Bold"/>
                        </a:rPr>
                        <a:t>YouTube </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tc>
                  <a:txBody>
                    <a:bodyPr/>
                    <a:lstStyle/>
                    <a:p>
                      <a:pPr algn="l">
                        <a:lnSpc>
                          <a:spcPts val="3499"/>
                        </a:lnSpc>
                        <a:defRPr/>
                      </a:pPr>
                      <a:r>
                        <a:rPr lang="en-US" sz="2499" u="sng">
                          <a:solidFill>
                            <a:srgbClr val="2A2A2A"/>
                          </a:solidFill>
                          <a:latin typeface="Open Sans"/>
                        </a:rPr>
                        <a:t>youtube.com/channel/UCGwXdLQf7T0e2J8M7hjkIiA</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4"/>
                  </a:ext>
                </a:extLst>
              </a:tr>
              <a:tr h="1248852">
                <a:tc>
                  <a:txBody>
                    <a:bodyPr/>
                    <a:lstStyle/>
                    <a:p>
                      <a:pPr algn="l">
                        <a:lnSpc>
                          <a:spcPts val="3499"/>
                        </a:lnSpc>
                        <a:defRPr/>
                      </a:pPr>
                      <a:r>
                        <a:rPr lang="en-US" sz="2499">
                          <a:solidFill>
                            <a:srgbClr val="2A2A2A"/>
                          </a:solidFill>
                          <a:latin typeface="Open Sans Bold"/>
                        </a:rPr>
                        <a:t>Web</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tc>
                  <a:txBody>
                    <a:bodyPr/>
                    <a:lstStyle/>
                    <a:p>
                      <a:pPr algn="l">
                        <a:lnSpc>
                          <a:spcPts val="3499"/>
                        </a:lnSpc>
                        <a:defRPr/>
                      </a:pPr>
                      <a:r>
                        <a:rPr lang="en-US" sz="2499" u="sng">
                          <a:solidFill>
                            <a:srgbClr val="2A2A2A"/>
                          </a:solidFill>
                          <a:latin typeface="Open Sans"/>
                        </a:rPr>
                        <a:t>www.morgans-garage.com/</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Freeform 3"/>
          <p:cNvSpPr/>
          <p:nvPr/>
        </p:nvSpPr>
        <p:spPr>
          <a:xfrm>
            <a:off x="866775" y="2254469"/>
            <a:ext cx="5778062" cy="5778062"/>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3"/>
            <a:stretch>
              <a:fillRect/>
            </a:stretch>
          </a:blipFill>
        </p:spPr>
      </p:sp>
      <p:sp>
        <p:nvSpPr>
          <p:cNvPr id="4" name="TextBox 4"/>
          <p:cNvSpPr txBox="1"/>
          <p:nvPr/>
        </p:nvSpPr>
        <p:spPr>
          <a:xfrm>
            <a:off x="1028700" y="542468"/>
            <a:ext cx="15998911" cy="1152525"/>
          </a:xfrm>
          <a:prstGeom prst="rect">
            <a:avLst/>
          </a:prstGeom>
        </p:spPr>
        <p:txBody>
          <a:bodyPr lIns="0" tIns="0" rIns="0" bIns="0" rtlCol="0" anchor="t">
            <a:spAutoFit/>
          </a:bodyPr>
          <a:lstStyle/>
          <a:p>
            <a:pPr algn="ctr">
              <a:lnSpc>
                <a:spcPts val="9120"/>
              </a:lnSpc>
            </a:pPr>
            <a:r>
              <a:rPr lang="en-US" sz="7600">
                <a:solidFill>
                  <a:srgbClr val="000000"/>
                </a:solidFill>
                <a:latin typeface="Open Sans"/>
              </a:rPr>
              <a:t>Thank </a:t>
            </a:r>
            <a:r>
              <a:rPr lang="en-US" sz="7600">
                <a:solidFill>
                  <a:srgbClr val="0283BD"/>
                </a:solidFill>
                <a:latin typeface="Open Sans Bold"/>
              </a:rPr>
              <a:t>You</a:t>
            </a:r>
            <a:r>
              <a:rPr lang="en-US" sz="7600">
                <a:solidFill>
                  <a:srgbClr val="000000"/>
                </a:solidFill>
                <a:latin typeface="Open Sans Bold"/>
              </a:rPr>
              <a:t> </a:t>
            </a:r>
            <a:r>
              <a:rPr lang="en-US" sz="7600">
                <a:solidFill>
                  <a:srgbClr val="000000"/>
                </a:solidFill>
                <a:latin typeface="Open Sans"/>
              </a:rPr>
              <a:t>&amp; Happy </a:t>
            </a:r>
            <a:r>
              <a:rPr lang="en-US" sz="7600">
                <a:solidFill>
                  <a:srgbClr val="0283BD"/>
                </a:solidFill>
                <a:latin typeface="Open Sans Bold"/>
              </a:rPr>
              <a:t>Programming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80760" y="2288120"/>
          <a:ext cx="16126481" cy="7543801"/>
        </p:xfrm>
        <a:graphic>
          <a:graphicData uri="http://schemas.openxmlformats.org/drawingml/2006/table">
            <a:tbl>
              <a:tblPr/>
              <a:tblGrid>
                <a:gridCol w="16126481">
                  <a:extLst>
                    <a:ext uri="{9D8B030D-6E8A-4147-A177-3AD203B41FA5}">
                      <a16:colId xmlns:a16="http://schemas.microsoft.com/office/drawing/2014/main" val="20000"/>
                    </a:ext>
                  </a:extLst>
                </a:gridCol>
              </a:tblGrid>
              <a:tr h="1392408">
                <a:tc>
                  <a:txBody>
                    <a:bodyPr/>
                    <a:lstStyle/>
                    <a:p>
                      <a:pPr algn="l">
                        <a:lnSpc>
                          <a:spcPts val="2520"/>
                        </a:lnSpc>
                        <a:defRPr/>
                      </a:pPr>
                      <a:r>
                        <a:rPr lang="en-US" sz="1800">
                          <a:solidFill>
                            <a:srgbClr val="2A2A2A"/>
                          </a:solidFill>
                          <a:latin typeface="Open Sans"/>
                        </a:rPr>
                        <a:t>Backus, J. W., Beeber, R. J., Best, S., Goldberg, R., Haibt, L. M., Herrick, H. L., ... &amp; Nutt, R. (1957, February). The FORTRAN automatic coding system. In Papers presented at the February 26-28, 1957, western joint computer conference: Techniques for reliability (pp. 188-198). </a:t>
                      </a:r>
                      <a:r>
                        <a:rPr lang="en-US" sz="1800" u="sng">
                          <a:solidFill>
                            <a:srgbClr val="2A2A2A"/>
                          </a:solidFill>
                          <a:latin typeface="Open Sans"/>
                          <a:hlinkClick r:id="rId2" tooltip="https://dl.acm.org/doi/pdf/10.1145/1455567.1455599"/>
                        </a:rPr>
                        <a:t>https://dl.acm.org/doi/pdf/10.1145/1455567.1455599</a:t>
                      </a:r>
                      <a:r>
                        <a:rPr lang="en-US" sz="1800">
                          <a:solidFill>
                            <a:srgbClr val="2A2A2A"/>
                          </a:solidFill>
                          <a:latin typeface="Open Sans"/>
                        </a:rPr>
                        <a:t> </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0"/>
                  </a:ext>
                </a:extLst>
              </a:tr>
              <a:tr h="1077686">
                <a:tc>
                  <a:txBody>
                    <a:bodyPr/>
                    <a:lstStyle/>
                    <a:p>
                      <a:pPr algn="l">
                        <a:lnSpc>
                          <a:spcPts val="2520"/>
                        </a:lnSpc>
                        <a:defRPr/>
                      </a:pPr>
                      <a:r>
                        <a:rPr lang="en-US" sz="1800">
                          <a:solidFill>
                            <a:srgbClr val="2A2A2A"/>
                          </a:solidFill>
                          <a:latin typeface="Open Sans"/>
                        </a:rPr>
                        <a:t>Bird, C., Ford, D., Zimmermann, T., Forsgren, N., Kalliamvakou, E., Lowdermilk, T., &amp; Gazit, I. (2022). Taking flight with Copilot: Early insights and opportunities of AI-powered pair-programming tools. Queue, 20(6), 35-57. https://dl.acm.org/doi/pdf/10.1145/3582083</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1"/>
                  </a:ext>
                </a:extLst>
              </a:tr>
              <a:tr h="1077686">
                <a:tc>
                  <a:txBody>
                    <a:bodyPr/>
                    <a:lstStyle/>
                    <a:p>
                      <a:pPr algn="l">
                        <a:lnSpc>
                          <a:spcPts val="2520"/>
                        </a:lnSpc>
                        <a:defRPr/>
                      </a:pPr>
                      <a:r>
                        <a:rPr lang="en-US" sz="1800">
                          <a:solidFill>
                            <a:srgbClr val="2A2A2A"/>
                          </a:solidFill>
                          <a:latin typeface="Open Sans"/>
                        </a:rPr>
                        <a:t>Barke, S., James, M. B., &amp; Polikarpova, N. (2022). Grounded copilot: How programmers interact with code-generating models. arXiv preprint arXiv:2206.15000. https://doi.org/10.48550/arXiv.2206.15000</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2"/>
                  </a:ext>
                </a:extLst>
              </a:tr>
              <a:tr h="1077686">
                <a:tc>
                  <a:txBody>
                    <a:bodyPr/>
                    <a:lstStyle/>
                    <a:p>
                      <a:pPr algn="l">
                        <a:lnSpc>
                          <a:spcPts val="2520"/>
                        </a:lnSpc>
                        <a:defRPr/>
                      </a:pPr>
                      <a:r>
                        <a:rPr lang="en-US" sz="1800">
                          <a:solidFill>
                            <a:srgbClr val="2A2A2A"/>
                          </a:solidFill>
                          <a:latin typeface="Open Sans"/>
                        </a:rPr>
                        <a:t>Chen, M., Tworek, J., Jun, H., Yuan, Q., Pinto, H. P. D. O., Kaplan, J., ... &amp; Zaremba, W. (2021). Evaluating large language models trained on code. arXiv preprint arXiv:2107.03374. </a:t>
                      </a:r>
                      <a:r>
                        <a:rPr lang="en-US" sz="1800" u="sng">
                          <a:solidFill>
                            <a:srgbClr val="2A2A2A"/>
                          </a:solidFill>
                          <a:latin typeface="Open Sans"/>
                          <a:hlinkClick r:id="rId3" tooltip="https://arxiv.org/pdf/2107.03374"/>
                        </a:rPr>
                        <a:t>https://arxiv.org/pdf/2107.03374</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3"/>
                  </a:ext>
                </a:extLst>
              </a:tr>
              <a:tr h="1077686">
                <a:tc>
                  <a:txBody>
                    <a:bodyPr/>
                    <a:lstStyle/>
                    <a:p>
                      <a:pPr algn="l">
                        <a:lnSpc>
                          <a:spcPts val="2520"/>
                        </a:lnSpc>
                        <a:defRPr/>
                      </a:pPr>
                      <a:r>
                        <a:rPr lang="en-US" sz="1800">
                          <a:solidFill>
                            <a:srgbClr val="2A2A2A"/>
                          </a:solidFill>
                          <a:latin typeface="Open Sans"/>
                        </a:rPr>
                        <a:t>Dakhel, A. M., Majdinasab, V., Nikanjam, A., Khomh, F., Desmarais, M. C., &amp; Ming, Z. (2022). GitHub Copilot AI pair programmer: Asset or liability?. arXiv preprint arXiv:2206.15331. https://doi.org/10.48550/arXiv.2206.15331</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4"/>
                  </a:ext>
                </a:extLst>
              </a:tr>
              <a:tr h="1077686">
                <a:tc>
                  <a:txBody>
                    <a:bodyPr/>
                    <a:lstStyle/>
                    <a:p>
                      <a:pPr algn="l">
                        <a:lnSpc>
                          <a:spcPts val="2520"/>
                        </a:lnSpc>
                        <a:defRPr/>
                      </a:pPr>
                      <a:r>
                        <a:rPr lang="en-US" sz="1800">
                          <a:solidFill>
                            <a:srgbClr val="2A2A2A"/>
                          </a:solidFill>
                          <a:latin typeface="Open Sans"/>
                        </a:rPr>
                        <a:t>Forsgren, N., Storey, M. A., Maddila, C., Zimmermann, T., Houck, B., &amp; Butler, J. (2021). The SPACE of developer productivity: There's more to it than you think. Queue, 19(1), 20-48. https://doi.org/10.1145/3454122.3454124</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5"/>
                  </a:ext>
                </a:extLst>
              </a:tr>
              <a:tr h="762963">
                <a:tc>
                  <a:txBody>
                    <a:bodyPr/>
                    <a:lstStyle/>
                    <a:p>
                      <a:pPr algn="l">
                        <a:lnSpc>
                          <a:spcPts val="2520"/>
                        </a:lnSpc>
                        <a:defRPr/>
                      </a:pPr>
                      <a:r>
                        <a:rPr lang="en-US" sz="1800">
                          <a:solidFill>
                            <a:srgbClr val="2A2A2A"/>
                          </a:solidFill>
                          <a:latin typeface="Open Sans"/>
                        </a:rPr>
                        <a:t>GitHub (n.d.). Your AI pair programmer. Retrieved July 5, 2023, from https://github.com/features/copilot/</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TextBox 3"/>
          <p:cNvSpPr txBox="1"/>
          <p:nvPr/>
        </p:nvSpPr>
        <p:spPr>
          <a:xfrm>
            <a:off x="1181100" y="1316570"/>
            <a:ext cx="15778204" cy="971550"/>
          </a:xfrm>
          <a:prstGeom prst="rect">
            <a:avLst/>
          </a:prstGeom>
        </p:spPr>
        <p:txBody>
          <a:bodyPr lIns="0" tIns="0" rIns="0" bIns="0" rtlCol="0" anchor="t">
            <a:spAutoFit/>
          </a:bodyPr>
          <a:lstStyle/>
          <a:p>
            <a:pPr algn="ctr">
              <a:lnSpc>
                <a:spcPts val="7679"/>
              </a:lnSpc>
            </a:pPr>
            <a:r>
              <a:rPr lang="en-US" sz="6399">
                <a:solidFill>
                  <a:srgbClr val="101317"/>
                </a:solidFill>
                <a:latin typeface="Open Sans"/>
              </a:rPr>
              <a:t>References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06962" y="2288120"/>
          <a:ext cx="16126481" cy="7543801"/>
        </p:xfrm>
        <a:graphic>
          <a:graphicData uri="http://schemas.openxmlformats.org/drawingml/2006/table">
            <a:tbl>
              <a:tblPr/>
              <a:tblGrid>
                <a:gridCol w="16126481">
                  <a:extLst>
                    <a:ext uri="{9D8B030D-6E8A-4147-A177-3AD203B41FA5}">
                      <a16:colId xmlns:a16="http://schemas.microsoft.com/office/drawing/2014/main" val="20000"/>
                    </a:ext>
                  </a:extLst>
                </a:gridCol>
              </a:tblGrid>
              <a:tr h="1077686">
                <a:tc>
                  <a:txBody>
                    <a:bodyPr/>
                    <a:lstStyle/>
                    <a:p>
                      <a:pPr algn="l">
                        <a:lnSpc>
                          <a:spcPts val="2520"/>
                        </a:lnSpc>
                        <a:defRPr/>
                      </a:pPr>
                      <a:r>
                        <a:rPr lang="en-US" sz="1800">
                          <a:solidFill>
                            <a:srgbClr val="2A2A2A"/>
                          </a:solidFill>
                          <a:latin typeface="Open Sans"/>
                        </a:rPr>
                        <a:t>Hopper, G. M. (1952, May). The education of a computer. In Proceedings of the 1952 ACM national meeting (Pittsburgh) (pp. 243-249). https://dl.acm.org/doi/pdf/10.1145/609784.609818</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0"/>
                  </a:ext>
                </a:extLst>
              </a:tr>
              <a:tr h="1392408">
                <a:tc>
                  <a:txBody>
                    <a:bodyPr/>
                    <a:lstStyle/>
                    <a:p>
                      <a:pPr algn="l">
                        <a:lnSpc>
                          <a:spcPts val="2520"/>
                        </a:lnSpc>
                        <a:defRPr/>
                      </a:pPr>
                      <a:r>
                        <a:rPr lang="en-US" sz="1800">
                          <a:solidFill>
                            <a:srgbClr val="2A2A2A"/>
                          </a:solidFill>
                          <a:latin typeface="Open Sans"/>
                        </a:rPr>
                        <a:t>Hou, D., &amp; Wang, Y. (2009, November). An empirical analysis of the evolution of user-visible features in an integrated development environment. In Proceedings of the 2009 Conference of the Center for Advanced Studies on Collaborative Research (pp. 122-135). </a:t>
                      </a:r>
                      <a:r>
                        <a:rPr lang="en-US" sz="1800" u="sng">
                          <a:solidFill>
                            <a:srgbClr val="2A2A2A"/>
                          </a:solidFill>
                          <a:latin typeface="Open Sans"/>
                          <a:hlinkClick r:id="rId2" tooltip="https://www.academia.edu/download/50933089/ide-evo-CASCON09.pdf"/>
                        </a:rPr>
                        <a:t>https://www.academia.edu/download/50933089/ide-evo-CASCON09.pdf</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1"/>
                  </a:ext>
                </a:extLst>
              </a:tr>
              <a:tr h="1077686">
                <a:tc>
                  <a:txBody>
                    <a:bodyPr/>
                    <a:lstStyle/>
                    <a:p>
                      <a:pPr algn="l">
                        <a:lnSpc>
                          <a:spcPts val="2520"/>
                        </a:lnSpc>
                        <a:defRPr/>
                      </a:pPr>
                      <a:r>
                        <a:rPr lang="en-US" sz="1800">
                          <a:solidFill>
                            <a:srgbClr val="2A2A2A"/>
                          </a:solidFill>
                          <a:latin typeface="Open Sans"/>
                        </a:rPr>
                        <a:t>Liddy, E. D. (2001). Natural language processing. In Encyclopedia of Library and Information Science, 2nd ed. NY. Marcel Decker, Inc. https://surface.syr.edu/cgi/viewcontent.cgi?article=1043&amp;context=istpub</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2"/>
                  </a:ext>
                </a:extLst>
              </a:tr>
              <a:tr h="1077686">
                <a:tc>
                  <a:txBody>
                    <a:bodyPr/>
                    <a:lstStyle/>
                    <a:p>
                      <a:pPr algn="l">
                        <a:lnSpc>
                          <a:spcPts val="2520"/>
                        </a:lnSpc>
                        <a:defRPr/>
                      </a:pPr>
                      <a:r>
                        <a:rPr lang="en-US" sz="1800">
                          <a:solidFill>
                            <a:srgbClr val="2A2A2A"/>
                          </a:solidFill>
                          <a:latin typeface="Open Sans"/>
                        </a:rPr>
                        <a:t>McCarthy, J., Minsky, M.L., Rochester, N., &amp; Shannon, C.E. (1955). A proposal for the Dartmouth summer research project on artificial intelligence. Stanford University. http://jmc.stanford.edu/articles/dartmouth/dartmouth.pdf</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3"/>
                  </a:ext>
                </a:extLst>
              </a:tr>
              <a:tr h="762963">
                <a:tc>
                  <a:txBody>
                    <a:bodyPr/>
                    <a:lstStyle/>
                    <a:p>
                      <a:pPr algn="l">
                        <a:lnSpc>
                          <a:spcPts val="2520"/>
                        </a:lnSpc>
                        <a:defRPr/>
                      </a:pPr>
                      <a:r>
                        <a:rPr lang="en-US" sz="1800">
                          <a:solidFill>
                            <a:srgbClr val="2A2A2A"/>
                          </a:solidFill>
                          <a:latin typeface="Open Sans"/>
                        </a:rPr>
                        <a:t>Mitchell, T. M. (2007). Machine learning (Vol. 1). New York: McGraw-hill. http://www.cs.cmu.edu/~tom/files/MachineLearningTomMitchell.pdf</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4"/>
                  </a:ext>
                </a:extLst>
              </a:tr>
              <a:tr h="1077686">
                <a:tc>
                  <a:txBody>
                    <a:bodyPr/>
                    <a:lstStyle/>
                    <a:p>
                      <a:pPr algn="l">
                        <a:lnSpc>
                          <a:spcPts val="2520"/>
                        </a:lnSpc>
                        <a:defRPr/>
                      </a:pPr>
                      <a:r>
                        <a:rPr lang="en-US" sz="1800">
                          <a:solidFill>
                            <a:srgbClr val="2A2A2A"/>
                          </a:solidFill>
                          <a:latin typeface="Open Sans"/>
                        </a:rPr>
                        <a:t>Míšek, J. (2017). IntelliSense implementation of a dynamic language. https://dspace.cuni.cz/bitstream/handle/20.500.11956/94052/RPTX_2017_1_11320_0_564579_0_196610.pdf?sequence=1</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5"/>
                  </a:ext>
                </a:extLst>
              </a:tr>
              <a:tr h="1077686">
                <a:tc>
                  <a:txBody>
                    <a:bodyPr/>
                    <a:lstStyle/>
                    <a:p>
                      <a:pPr algn="l">
                        <a:lnSpc>
                          <a:spcPts val="2520"/>
                        </a:lnSpc>
                        <a:defRPr/>
                      </a:pPr>
                      <a:r>
                        <a:rPr lang="en-US" sz="1800">
                          <a:solidFill>
                            <a:srgbClr val="2A2A2A"/>
                          </a:solidFill>
                          <a:latin typeface="Open Sans"/>
                        </a:rPr>
                        <a:t>Pearce, H., Ahmad, B., Tan, B., Dolan-Gavitt, B., &amp; Karri, R. (2022, May). Asleep at the keyboard? assessing the security of Github Copilot’s code contributions. In 2022 IEEE Symposium on Security and Privacy (SP) (pp. 754-768). IEEE. https://arxiv.org/pdf/2108.09293.pdf?nylayout=pc</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TextBox 3"/>
          <p:cNvSpPr txBox="1"/>
          <p:nvPr/>
        </p:nvSpPr>
        <p:spPr>
          <a:xfrm>
            <a:off x="1181100" y="1316570"/>
            <a:ext cx="15778204" cy="971550"/>
          </a:xfrm>
          <a:prstGeom prst="rect">
            <a:avLst/>
          </a:prstGeom>
        </p:spPr>
        <p:txBody>
          <a:bodyPr lIns="0" tIns="0" rIns="0" bIns="0" rtlCol="0" anchor="t">
            <a:spAutoFit/>
          </a:bodyPr>
          <a:lstStyle/>
          <a:p>
            <a:pPr algn="ctr">
              <a:lnSpc>
                <a:spcPts val="7679"/>
              </a:lnSpc>
            </a:pPr>
            <a:r>
              <a:rPr lang="en-US" sz="6399">
                <a:solidFill>
                  <a:srgbClr val="101317"/>
                </a:solidFill>
                <a:latin typeface="Open Sans"/>
              </a:rPr>
              <a:t>References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881212" y="1302750"/>
            <a:ext cx="14525577" cy="8170637"/>
          </a:xfrm>
          <a:prstGeom prst="rect">
            <a:avLst/>
          </a:prstGeom>
        </p:spPr>
      </p:pic>
      <p:sp>
        <p:nvSpPr>
          <p:cNvPr id="3" name="TextBox 3"/>
          <p:cNvSpPr txBox="1"/>
          <p:nvPr/>
        </p:nvSpPr>
        <p:spPr>
          <a:xfrm>
            <a:off x="1028700" y="69534"/>
            <a:ext cx="15998911" cy="1152525"/>
          </a:xfrm>
          <a:prstGeom prst="rect">
            <a:avLst/>
          </a:prstGeom>
        </p:spPr>
        <p:txBody>
          <a:bodyPr lIns="0" tIns="0" rIns="0" bIns="0" rtlCol="0" anchor="t">
            <a:spAutoFit/>
          </a:bodyPr>
          <a:lstStyle/>
          <a:p>
            <a:pPr algn="ctr">
              <a:lnSpc>
                <a:spcPts val="9120"/>
              </a:lnSpc>
            </a:pPr>
            <a:r>
              <a:rPr lang="en-US" sz="7600">
                <a:solidFill>
                  <a:srgbClr val="0283BD"/>
                </a:solidFill>
                <a:latin typeface="Open Sans Bold"/>
              </a:rPr>
              <a:t>Copilot Chat</a:t>
            </a:r>
            <a:r>
              <a:rPr lang="en-US" sz="7600">
                <a:solidFill>
                  <a:srgbClr val="CCCCCC"/>
                </a:solidFill>
                <a:latin typeface="Open Sans"/>
              </a:rPr>
              <a:t> Preview</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06962" y="2288120"/>
          <a:ext cx="16126481" cy="6648449"/>
        </p:xfrm>
        <a:graphic>
          <a:graphicData uri="http://schemas.openxmlformats.org/drawingml/2006/table">
            <a:tbl>
              <a:tblPr/>
              <a:tblGrid>
                <a:gridCol w="16126481">
                  <a:extLst>
                    <a:ext uri="{9D8B030D-6E8A-4147-A177-3AD203B41FA5}">
                      <a16:colId xmlns:a16="http://schemas.microsoft.com/office/drawing/2014/main" val="20000"/>
                    </a:ext>
                  </a:extLst>
                </a:gridCol>
              </a:tblGrid>
              <a:tr h="1077869">
                <a:tc>
                  <a:txBody>
                    <a:bodyPr/>
                    <a:lstStyle/>
                    <a:p>
                      <a:pPr algn="l">
                        <a:lnSpc>
                          <a:spcPts val="2520"/>
                        </a:lnSpc>
                        <a:defRPr/>
                      </a:pPr>
                      <a:r>
                        <a:rPr lang="en-US" sz="1800">
                          <a:solidFill>
                            <a:srgbClr val="2A2A2A"/>
                          </a:solidFill>
                          <a:latin typeface="Open Sans"/>
                        </a:rPr>
                        <a:t>Sammet, J. E. (2000). The real creators of Cobol. IEEE Software, 17(2), 30-32. http://twinkie.homedns.org/Papers/Ovid-Journals/cobol-creators-00841602.pdf</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0"/>
                  </a:ext>
                </a:extLst>
              </a:tr>
              <a:tr h="1392645">
                <a:tc>
                  <a:txBody>
                    <a:bodyPr/>
                    <a:lstStyle/>
                    <a:p>
                      <a:pPr algn="l">
                        <a:lnSpc>
                          <a:spcPts val="2520"/>
                        </a:lnSpc>
                        <a:defRPr/>
                      </a:pPr>
                      <a:r>
                        <a:rPr lang="en-US" sz="1800">
                          <a:solidFill>
                            <a:srgbClr val="2A2A2A"/>
                          </a:solidFill>
                          <a:latin typeface="Open Sans"/>
                        </a:rPr>
                        <a:t>Vaithilingam, P., Zhang, T., &amp; Glassman, E. L. (2022, April). Expectation vs. experience: Evaluating the usability of code generation tools powered by large language models. Chi Conference on Human Factors in Computing Systems Extended Abstracts (pp. 1-7). https://dl.acm.org/doi/10.1145/3491101.3519665</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1"/>
                  </a:ext>
                </a:extLst>
              </a:tr>
              <a:tr h="1707421">
                <a:tc>
                  <a:txBody>
                    <a:bodyPr/>
                    <a:lstStyle/>
                    <a:p>
                      <a:pPr algn="l">
                        <a:lnSpc>
                          <a:spcPts val="2520"/>
                        </a:lnSpc>
                        <a:defRPr/>
                      </a:pPr>
                      <a:r>
                        <a:rPr lang="en-US" sz="1800">
                          <a:solidFill>
                            <a:srgbClr val="2A2A2A"/>
                          </a:solidFill>
                          <a:latin typeface="Open Sans"/>
                        </a:rPr>
                        <a:t>Wolf, T., Debut, L., Sanh, V., Chaumond, J., Delangue, C., Moi, A., ... &amp; Rush, A. M. (2020, October). Transformers: State-of-the-art natural language processing. In Proceedings of the 2020 conference on empirical methods in natural language processing: system demonstrations (pp. 38-45). McCarthy, J., Minsky, M.L., Rochester, N., &amp; Shannon, C.E. (1955). A proposal for the Dartmouth summer research project on artificial intelligence. Stanford University. http://jmc.stanford.edu/articles/dartmouth/dartmouth.pdf</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2"/>
                  </a:ext>
                </a:extLst>
              </a:tr>
              <a:tr h="1077869">
                <a:tc>
                  <a:txBody>
                    <a:bodyPr/>
                    <a:lstStyle/>
                    <a:p>
                      <a:pPr algn="l">
                        <a:lnSpc>
                          <a:spcPts val="2520"/>
                        </a:lnSpc>
                        <a:defRPr/>
                      </a:pPr>
                      <a:r>
                        <a:rPr lang="en-US" sz="1800">
                          <a:solidFill>
                            <a:srgbClr val="2A2A2A"/>
                          </a:solidFill>
                          <a:latin typeface="Open Sans"/>
                        </a:rPr>
                        <a:t>Xu, F. F., Vasilescu, B., &amp; Neubig, G. (2022). In-ide code generation from natural language: Promise and challenges. ACM Transactions on Software Engineering and Methodology (TOSEM), 31(2), 1-47. https://dl.acm.org/doi/pdf/10.1145/3487569</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3"/>
                  </a:ext>
                </a:extLst>
              </a:tr>
              <a:tr h="1392645">
                <a:tc>
                  <a:txBody>
                    <a:bodyPr/>
                    <a:lstStyle/>
                    <a:p>
                      <a:pPr algn="l">
                        <a:lnSpc>
                          <a:spcPts val="2520"/>
                        </a:lnSpc>
                        <a:defRPr/>
                      </a:pPr>
                      <a:r>
                        <a:rPr lang="en-US" sz="1800">
                          <a:solidFill>
                            <a:srgbClr val="2A2A2A"/>
                          </a:solidFill>
                          <a:latin typeface="Open Sans"/>
                        </a:rPr>
                        <a:t>Ziegler, A., Kalliamvakou, E., Li, X. A., Rice, A., Rifkin, D., Simister, S., Sittampalam, G. &amp; Aftandilian, E. (2022, June). Productivity assessment of neural code completion. Proceedings of the 6th ACM SIGPLAN International Symposium on Machine Programming (pp. 21-29). https://doi.org/10.1145/3520312.3534864</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3"/>
          <p:cNvSpPr txBox="1"/>
          <p:nvPr/>
        </p:nvSpPr>
        <p:spPr>
          <a:xfrm>
            <a:off x="1181100" y="1316570"/>
            <a:ext cx="15778204" cy="971550"/>
          </a:xfrm>
          <a:prstGeom prst="rect">
            <a:avLst/>
          </a:prstGeom>
        </p:spPr>
        <p:txBody>
          <a:bodyPr lIns="0" tIns="0" rIns="0" bIns="0" rtlCol="0" anchor="t">
            <a:spAutoFit/>
          </a:bodyPr>
          <a:lstStyle/>
          <a:p>
            <a:pPr algn="ctr">
              <a:lnSpc>
                <a:spcPts val="7679"/>
              </a:lnSpc>
            </a:pPr>
            <a:r>
              <a:rPr lang="en-US" sz="6399">
                <a:solidFill>
                  <a:srgbClr val="101317"/>
                </a:solidFill>
                <a:latin typeface="Open Sans"/>
              </a:rPr>
              <a:t>References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9144000" y="1344300"/>
          <a:ext cx="7277100" cy="7598398"/>
        </p:xfrm>
        <a:graphic>
          <a:graphicData uri="http://schemas.openxmlformats.org/drawingml/2006/table">
            <a:tbl>
              <a:tblPr/>
              <a:tblGrid>
                <a:gridCol w="7277100">
                  <a:extLst>
                    <a:ext uri="{9D8B030D-6E8A-4147-A177-3AD203B41FA5}">
                      <a16:colId xmlns:a16="http://schemas.microsoft.com/office/drawing/2014/main" val="20000"/>
                    </a:ext>
                  </a:extLst>
                </a:gridCol>
              </a:tblGrid>
              <a:tr h="1354248">
                <a:tc>
                  <a:txBody>
                    <a:bodyPr/>
                    <a:lstStyle/>
                    <a:p>
                      <a:pPr algn="l">
                        <a:lnSpc>
                          <a:spcPts val="3499"/>
                        </a:lnSpc>
                        <a:defRPr/>
                      </a:pPr>
                      <a:r>
                        <a:rPr lang="en-US" sz="2499">
                          <a:solidFill>
                            <a:srgbClr val="2A2A2A"/>
                          </a:solidFill>
                          <a:latin typeface="Open Sans"/>
                        </a:rPr>
                        <a:t>What is Copilot</a:t>
                      </a:r>
                      <a:endParaRPr lang="en-US" sz="1100"/>
                    </a:p>
                    <a:p>
                      <a:pPr>
                        <a:lnSpc>
                          <a:spcPts val="3499"/>
                        </a:lnSpc>
                      </a:pP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0"/>
                  </a:ext>
                </a:extLst>
              </a:tr>
              <a:tr h="1248830">
                <a:tc>
                  <a:txBody>
                    <a:bodyPr/>
                    <a:lstStyle/>
                    <a:p>
                      <a:pPr algn="l">
                        <a:lnSpc>
                          <a:spcPts val="3499"/>
                        </a:lnSpc>
                        <a:defRPr/>
                      </a:pPr>
                      <a:r>
                        <a:rPr lang="en-US" sz="2499">
                          <a:solidFill>
                            <a:srgbClr val="2A2A2A"/>
                          </a:solidFill>
                          <a:latin typeface="Open Sans"/>
                        </a:rPr>
                        <a:t>How Copilot Works</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1"/>
                  </a:ext>
                </a:extLst>
              </a:tr>
              <a:tr h="1248830">
                <a:tc>
                  <a:txBody>
                    <a:bodyPr/>
                    <a:lstStyle/>
                    <a:p>
                      <a:pPr algn="l">
                        <a:lnSpc>
                          <a:spcPts val="3499"/>
                        </a:lnSpc>
                        <a:defRPr/>
                      </a:pPr>
                      <a:r>
                        <a:rPr lang="en-US" sz="2499">
                          <a:solidFill>
                            <a:srgbClr val="2A2A2A"/>
                          </a:solidFill>
                          <a:latin typeface="Open Sans"/>
                        </a:rPr>
                        <a:t> The Building Blocks of AI Code Generation </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2"/>
                  </a:ext>
                </a:extLst>
              </a:tr>
              <a:tr h="1248830">
                <a:tc>
                  <a:txBody>
                    <a:bodyPr/>
                    <a:lstStyle/>
                    <a:p>
                      <a:pPr algn="l">
                        <a:lnSpc>
                          <a:spcPts val="3499"/>
                        </a:lnSpc>
                        <a:defRPr/>
                      </a:pPr>
                      <a:r>
                        <a:rPr lang="en-US" sz="2499">
                          <a:solidFill>
                            <a:srgbClr val="2A2A2A"/>
                          </a:solidFill>
                          <a:latin typeface="Open Sans"/>
                        </a:rPr>
                        <a:t>Using Copilot as a Pair Programmer</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3"/>
                  </a:ext>
                </a:extLst>
              </a:tr>
              <a:tr h="1248830">
                <a:tc>
                  <a:txBody>
                    <a:bodyPr/>
                    <a:lstStyle/>
                    <a:p>
                      <a:pPr algn="l">
                        <a:lnSpc>
                          <a:spcPts val="3499"/>
                        </a:lnSpc>
                        <a:defRPr/>
                      </a:pPr>
                      <a:r>
                        <a:rPr lang="en-US" sz="2499">
                          <a:solidFill>
                            <a:srgbClr val="2A2A2A"/>
                          </a:solidFill>
                          <a:latin typeface="Open Sans"/>
                        </a:rPr>
                        <a:t>Copilot Drawbacks</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4"/>
                  </a:ext>
                </a:extLst>
              </a:tr>
              <a:tr h="1248830">
                <a:tc>
                  <a:txBody>
                    <a:bodyPr/>
                    <a:lstStyle/>
                    <a:p>
                      <a:pPr algn="l">
                        <a:lnSpc>
                          <a:spcPts val="3499"/>
                        </a:lnSpc>
                        <a:defRPr/>
                      </a:pPr>
                      <a:r>
                        <a:rPr lang="en-US" sz="2499">
                          <a:solidFill>
                            <a:srgbClr val="2A2A2A"/>
                          </a:solidFill>
                          <a:latin typeface="Open Sans"/>
                        </a:rPr>
                        <a:t>Copilot's Affect Developer Job Satisfaction</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Freeform 3"/>
          <p:cNvSpPr/>
          <p:nvPr/>
        </p:nvSpPr>
        <p:spPr>
          <a:xfrm>
            <a:off x="1474762" y="3580563"/>
            <a:ext cx="6136346" cy="6136346"/>
          </a:xfrm>
          <a:custGeom>
            <a:avLst/>
            <a:gdLst/>
            <a:ahLst/>
            <a:cxnLst/>
            <a:rect l="l" t="t" r="r" b="b"/>
            <a:pathLst>
              <a:path w="6136346" h="6136346">
                <a:moveTo>
                  <a:pt x="0" y="0"/>
                </a:moveTo>
                <a:lnTo>
                  <a:pt x="6136347" y="0"/>
                </a:lnTo>
                <a:lnTo>
                  <a:pt x="6136347" y="6136347"/>
                </a:lnTo>
                <a:lnTo>
                  <a:pt x="0" y="6136347"/>
                </a:lnTo>
                <a:lnTo>
                  <a:pt x="0" y="0"/>
                </a:lnTo>
                <a:close/>
              </a:path>
            </a:pathLst>
          </a:custGeom>
          <a:blipFill>
            <a:blip r:embed="rId3"/>
            <a:stretch>
              <a:fillRect/>
            </a:stretch>
          </a:blipFill>
        </p:spPr>
      </p:sp>
      <p:sp>
        <p:nvSpPr>
          <p:cNvPr id="4" name="TextBox 4"/>
          <p:cNvSpPr txBox="1"/>
          <p:nvPr/>
        </p:nvSpPr>
        <p:spPr>
          <a:xfrm>
            <a:off x="1310319" y="542468"/>
            <a:ext cx="6465233" cy="1276350"/>
          </a:xfrm>
          <a:prstGeom prst="rect">
            <a:avLst/>
          </a:prstGeom>
        </p:spPr>
        <p:txBody>
          <a:bodyPr lIns="0" tIns="0" rIns="0" bIns="0" rtlCol="0" anchor="t">
            <a:spAutoFit/>
          </a:bodyPr>
          <a:lstStyle/>
          <a:p>
            <a:pPr algn="ctr">
              <a:lnSpc>
                <a:spcPts val="10080"/>
              </a:lnSpc>
            </a:pPr>
            <a:r>
              <a:rPr lang="en-US" sz="8400">
                <a:solidFill>
                  <a:srgbClr val="2A2A2A"/>
                </a:solidFill>
                <a:latin typeface="Open Sans"/>
              </a:rPr>
              <a:t>Objectives</a:t>
            </a:r>
          </a:p>
        </p:txBody>
      </p:sp>
      <p:sp>
        <p:nvSpPr>
          <p:cNvPr id="5" name="TextBox 5"/>
          <p:cNvSpPr txBox="1"/>
          <p:nvPr/>
        </p:nvSpPr>
        <p:spPr>
          <a:xfrm>
            <a:off x="1310319" y="2512994"/>
            <a:ext cx="6465233" cy="971550"/>
          </a:xfrm>
          <a:prstGeom prst="rect">
            <a:avLst/>
          </a:prstGeom>
        </p:spPr>
        <p:txBody>
          <a:bodyPr lIns="0" tIns="0" rIns="0" bIns="0" rtlCol="0" anchor="t">
            <a:spAutoFit/>
          </a:bodyPr>
          <a:lstStyle/>
          <a:p>
            <a:pPr algn="ctr">
              <a:lnSpc>
                <a:spcPts val="3848"/>
              </a:lnSpc>
            </a:pPr>
            <a:r>
              <a:rPr lang="en-US" sz="3207">
                <a:solidFill>
                  <a:srgbClr val="2A2A2A"/>
                </a:solidFill>
                <a:latin typeface="Open Sans"/>
              </a:rPr>
              <a:t>How Copilot Can Improve Your </a:t>
            </a:r>
            <a:r>
              <a:rPr lang="en-US" sz="3207">
                <a:solidFill>
                  <a:srgbClr val="0283BD"/>
                </a:solidFill>
                <a:latin typeface="Open Sans Bold"/>
              </a:rPr>
              <a:t>Job Satisfaction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9144000" y="2086538"/>
          <a:ext cx="7277100" cy="6561704"/>
        </p:xfrm>
        <a:graphic>
          <a:graphicData uri="http://schemas.openxmlformats.org/drawingml/2006/table">
            <a:tbl>
              <a:tblPr/>
              <a:tblGrid>
                <a:gridCol w="7277100">
                  <a:extLst>
                    <a:ext uri="{9D8B030D-6E8A-4147-A177-3AD203B41FA5}">
                      <a16:colId xmlns:a16="http://schemas.microsoft.com/office/drawing/2014/main" val="20000"/>
                    </a:ext>
                  </a:extLst>
                </a:gridCol>
              </a:tblGrid>
              <a:tr h="1249078">
                <a:tc>
                  <a:txBody>
                    <a:bodyPr/>
                    <a:lstStyle/>
                    <a:p>
                      <a:pPr algn="l">
                        <a:lnSpc>
                          <a:spcPts val="3499"/>
                        </a:lnSpc>
                        <a:defRPr/>
                      </a:pPr>
                      <a:r>
                        <a:rPr lang="en-US" sz="2499">
                          <a:solidFill>
                            <a:srgbClr val="2A2A2A"/>
                          </a:solidFill>
                          <a:latin typeface="Open Sans"/>
                        </a:rPr>
                        <a:t>AI-Powered Code Completion Tool</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0"/>
                  </a:ext>
                </a:extLst>
              </a:tr>
              <a:tr h="1354516">
                <a:tc>
                  <a:txBody>
                    <a:bodyPr/>
                    <a:lstStyle/>
                    <a:p>
                      <a:pPr algn="l">
                        <a:lnSpc>
                          <a:spcPts val="3499"/>
                        </a:lnSpc>
                        <a:defRPr/>
                      </a:pPr>
                      <a:r>
                        <a:rPr lang="en-US" sz="2499">
                          <a:solidFill>
                            <a:srgbClr val="2A2A2A"/>
                          </a:solidFill>
                          <a:latin typeface="Open Sans"/>
                        </a:rPr>
                        <a:t>Developed by OpenAI in Collaboration with GitHub</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1"/>
                  </a:ext>
                </a:extLst>
              </a:tr>
              <a:tr h="1249078">
                <a:tc>
                  <a:txBody>
                    <a:bodyPr/>
                    <a:lstStyle/>
                    <a:p>
                      <a:pPr algn="l">
                        <a:lnSpc>
                          <a:spcPts val="3499"/>
                        </a:lnSpc>
                        <a:defRPr/>
                      </a:pPr>
                      <a:r>
                        <a:rPr lang="en-US" sz="2499">
                          <a:solidFill>
                            <a:srgbClr val="2A2A2A"/>
                          </a:solidFill>
                          <a:latin typeface="Open Sans"/>
                        </a:rPr>
                        <a:t>Use OpenAI's Codex</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2"/>
                  </a:ext>
                </a:extLst>
              </a:tr>
              <a:tr h="1354516">
                <a:tc>
                  <a:txBody>
                    <a:bodyPr/>
                    <a:lstStyle/>
                    <a:p>
                      <a:pPr algn="l">
                        <a:lnSpc>
                          <a:spcPts val="3499"/>
                        </a:lnSpc>
                        <a:defRPr/>
                      </a:pPr>
                      <a:r>
                        <a:rPr lang="en-US" sz="2499">
                          <a:solidFill>
                            <a:srgbClr val="2A2A2A"/>
                          </a:solidFill>
                          <a:latin typeface="Open Sans"/>
                        </a:rPr>
                        <a:t>Assists Developers with Context-Aware Code Suggestions</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3"/>
                  </a:ext>
                </a:extLst>
              </a:tr>
              <a:tr h="1354516">
                <a:tc>
                  <a:txBody>
                    <a:bodyPr/>
                    <a:lstStyle/>
                    <a:p>
                      <a:pPr algn="l">
                        <a:lnSpc>
                          <a:spcPts val="3499"/>
                        </a:lnSpc>
                        <a:defRPr/>
                      </a:pPr>
                      <a:r>
                        <a:rPr lang="en-US" sz="2499">
                          <a:solidFill>
                            <a:srgbClr val="2A2A2A"/>
                          </a:solidFill>
                          <a:latin typeface="Open Sans"/>
                        </a:rPr>
                        <a:t>Leverages Machine Learning Models Trained on Publicly Available Code</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Freeform 3"/>
          <p:cNvSpPr/>
          <p:nvPr/>
        </p:nvSpPr>
        <p:spPr>
          <a:xfrm>
            <a:off x="2650647" y="2238428"/>
            <a:ext cx="6172200" cy="6172200"/>
          </a:xfrm>
          <a:custGeom>
            <a:avLst/>
            <a:gdLst/>
            <a:ahLst/>
            <a:cxnLst/>
            <a:rect l="l" t="t" r="r" b="b"/>
            <a:pathLst>
              <a:path w="6172200" h="6172200">
                <a:moveTo>
                  <a:pt x="0" y="0"/>
                </a:moveTo>
                <a:lnTo>
                  <a:pt x="6172200" y="0"/>
                </a:lnTo>
                <a:lnTo>
                  <a:pt x="6172200" y="6172200"/>
                </a:lnTo>
                <a:lnTo>
                  <a:pt x="0" y="6172200"/>
                </a:lnTo>
                <a:lnTo>
                  <a:pt x="0" y="0"/>
                </a:lnTo>
                <a:close/>
              </a:path>
            </a:pathLst>
          </a:custGeom>
          <a:blipFill>
            <a:blip r:embed="rId3"/>
            <a:stretch>
              <a:fillRect/>
            </a:stretch>
          </a:blipFill>
        </p:spPr>
      </p:sp>
      <p:sp>
        <p:nvSpPr>
          <p:cNvPr id="4" name="TextBox 4"/>
          <p:cNvSpPr txBox="1"/>
          <p:nvPr/>
        </p:nvSpPr>
        <p:spPr>
          <a:xfrm>
            <a:off x="386394" y="542468"/>
            <a:ext cx="16872906" cy="1276350"/>
          </a:xfrm>
          <a:prstGeom prst="rect">
            <a:avLst/>
          </a:prstGeom>
        </p:spPr>
        <p:txBody>
          <a:bodyPr lIns="0" tIns="0" rIns="0" bIns="0" rtlCol="0" anchor="t">
            <a:spAutoFit/>
          </a:bodyPr>
          <a:lstStyle/>
          <a:p>
            <a:pPr algn="ctr">
              <a:lnSpc>
                <a:spcPts val="10080"/>
              </a:lnSpc>
            </a:pPr>
            <a:r>
              <a:rPr lang="en-US" sz="8400">
                <a:solidFill>
                  <a:srgbClr val="2A2A2A"/>
                </a:solidFill>
                <a:latin typeface="Open Sans"/>
              </a:rPr>
              <a:t>What is GitHub </a:t>
            </a:r>
            <a:r>
              <a:rPr lang="en-US" sz="8400">
                <a:solidFill>
                  <a:srgbClr val="0283BD"/>
                </a:solidFill>
                <a:latin typeface="Open Sans Bold"/>
              </a:rPr>
              <a:t>Copilot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47539" y="3115205"/>
            <a:ext cx="12645326" cy="6143095"/>
          </a:xfrm>
          <a:custGeom>
            <a:avLst/>
            <a:gdLst/>
            <a:ahLst/>
            <a:cxnLst/>
            <a:rect l="l" t="t" r="r" b="b"/>
            <a:pathLst>
              <a:path w="12645326" h="6143095">
                <a:moveTo>
                  <a:pt x="0" y="0"/>
                </a:moveTo>
                <a:lnTo>
                  <a:pt x="12645326" y="0"/>
                </a:lnTo>
                <a:lnTo>
                  <a:pt x="12645326" y="6143095"/>
                </a:lnTo>
                <a:lnTo>
                  <a:pt x="0" y="6143095"/>
                </a:lnTo>
                <a:lnTo>
                  <a:pt x="0" y="0"/>
                </a:lnTo>
                <a:close/>
              </a:path>
            </a:pathLst>
          </a:custGeom>
          <a:blipFill>
            <a:blip r:embed="rId3"/>
            <a:stretch>
              <a:fillRect/>
            </a:stretch>
          </a:blipFill>
        </p:spPr>
      </p:sp>
      <p:sp>
        <p:nvSpPr>
          <p:cNvPr id="3" name="TextBox 3"/>
          <p:cNvSpPr txBox="1"/>
          <p:nvPr/>
        </p:nvSpPr>
        <p:spPr>
          <a:xfrm>
            <a:off x="1181100" y="1316570"/>
            <a:ext cx="15778204" cy="971550"/>
          </a:xfrm>
          <a:prstGeom prst="rect">
            <a:avLst/>
          </a:prstGeom>
        </p:spPr>
        <p:txBody>
          <a:bodyPr lIns="0" tIns="0" rIns="0" bIns="0" rtlCol="0" anchor="t">
            <a:spAutoFit/>
          </a:bodyPr>
          <a:lstStyle/>
          <a:p>
            <a:pPr algn="ctr">
              <a:lnSpc>
                <a:spcPts val="7679"/>
              </a:lnSpc>
            </a:pPr>
            <a:r>
              <a:rPr lang="en-US" sz="6399">
                <a:solidFill>
                  <a:srgbClr val="2A2A2A"/>
                </a:solidFill>
                <a:latin typeface="Open Sans"/>
              </a:rPr>
              <a:t>How </a:t>
            </a:r>
            <a:r>
              <a:rPr lang="en-US" sz="6399">
                <a:solidFill>
                  <a:srgbClr val="0283BD"/>
                </a:solidFill>
                <a:latin typeface="Open Sans Bold"/>
              </a:rPr>
              <a:t>Copilot</a:t>
            </a:r>
            <a:r>
              <a:rPr lang="en-US" sz="6399">
                <a:solidFill>
                  <a:srgbClr val="2A2A2A"/>
                </a:solidFill>
                <a:latin typeface="Open Sans"/>
              </a:rPr>
              <a:t> Works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8975188" y="3795808"/>
          <a:ext cx="7277100" cy="4998584"/>
        </p:xfrm>
        <a:graphic>
          <a:graphicData uri="http://schemas.openxmlformats.org/drawingml/2006/table">
            <a:tbl>
              <a:tblPr/>
              <a:tblGrid>
                <a:gridCol w="7277100">
                  <a:extLst>
                    <a:ext uri="{9D8B030D-6E8A-4147-A177-3AD203B41FA5}">
                      <a16:colId xmlns:a16="http://schemas.microsoft.com/office/drawing/2014/main" val="20000"/>
                    </a:ext>
                  </a:extLst>
                </a:gridCol>
              </a:tblGrid>
              <a:tr h="1249646">
                <a:tc>
                  <a:txBody>
                    <a:bodyPr/>
                    <a:lstStyle/>
                    <a:p>
                      <a:pPr algn="l">
                        <a:lnSpc>
                          <a:spcPts val="3499"/>
                        </a:lnSpc>
                        <a:defRPr/>
                      </a:pPr>
                      <a:r>
                        <a:rPr lang="en-US" sz="2499">
                          <a:solidFill>
                            <a:srgbClr val="2A2A2A"/>
                          </a:solidFill>
                          <a:latin typeface="Open Sans"/>
                        </a:rPr>
                        <a:t>History of Code Generation</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0"/>
                  </a:ext>
                </a:extLst>
              </a:tr>
              <a:tr h="1249646">
                <a:tc>
                  <a:txBody>
                    <a:bodyPr/>
                    <a:lstStyle/>
                    <a:p>
                      <a:pPr algn="l">
                        <a:lnSpc>
                          <a:spcPts val="3499"/>
                        </a:lnSpc>
                        <a:defRPr/>
                      </a:pPr>
                      <a:r>
                        <a:rPr lang="en-US" sz="2499">
                          <a:solidFill>
                            <a:srgbClr val="2A2A2A"/>
                          </a:solidFill>
                          <a:latin typeface="Open Sans"/>
                        </a:rPr>
                        <a:t>History of Artificial Intelligence</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1"/>
                  </a:ext>
                </a:extLst>
              </a:tr>
              <a:tr h="1249646">
                <a:tc>
                  <a:txBody>
                    <a:bodyPr/>
                    <a:lstStyle/>
                    <a:p>
                      <a:pPr algn="l">
                        <a:lnSpc>
                          <a:spcPts val="3499"/>
                        </a:lnSpc>
                        <a:defRPr/>
                      </a:pPr>
                      <a:r>
                        <a:rPr lang="en-US" sz="2499">
                          <a:solidFill>
                            <a:srgbClr val="2A2A2A"/>
                          </a:solidFill>
                          <a:latin typeface="Open Sans"/>
                        </a:rPr>
                        <a:t>SPACE Framework</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2"/>
                  </a:ext>
                </a:extLst>
              </a:tr>
              <a:tr h="1249646">
                <a:tc>
                  <a:txBody>
                    <a:bodyPr/>
                    <a:lstStyle/>
                    <a:p>
                      <a:pPr algn="l">
                        <a:lnSpc>
                          <a:spcPts val="3499"/>
                        </a:lnSpc>
                        <a:defRPr/>
                      </a:pPr>
                      <a:r>
                        <a:rPr lang="en-US" sz="2499">
                          <a:solidFill>
                            <a:srgbClr val="2A2A2A"/>
                          </a:solidFill>
                          <a:latin typeface="Open Sans"/>
                        </a:rPr>
                        <a:t>Job Satisfaction Theories</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4AAD"/>
                      </a:solidFill>
                      <a:prstDash val="solid"/>
                      <a:round/>
                      <a:headEnd type="none" w="med" len="med"/>
                      <a:tailEnd type="none" w="med" len="med"/>
                    </a:lnT>
                    <a:lnB w="9525" cap="flat" cmpd="sng" algn="ctr">
                      <a:solidFill>
                        <a:srgbClr val="004AAD"/>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Freeform 3"/>
          <p:cNvSpPr/>
          <p:nvPr/>
        </p:nvSpPr>
        <p:spPr>
          <a:xfrm>
            <a:off x="3081281" y="3016330"/>
            <a:ext cx="5778062" cy="5778062"/>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3"/>
            <a:stretch>
              <a:fillRect/>
            </a:stretch>
          </a:blipFill>
        </p:spPr>
      </p:sp>
      <p:sp>
        <p:nvSpPr>
          <p:cNvPr id="4" name="TextBox 4"/>
          <p:cNvSpPr txBox="1"/>
          <p:nvPr/>
        </p:nvSpPr>
        <p:spPr>
          <a:xfrm>
            <a:off x="1028700" y="542468"/>
            <a:ext cx="15998911" cy="2305050"/>
          </a:xfrm>
          <a:prstGeom prst="rect">
            <a:avLst/>
          </a:prstGeom>
        </p:spPr>
        <p:txBody>
          <a:bodyPr lIns="0" tIns="0" rIns="0" bIns="0" rtlCol="0" anchor="t">
            <a:spAutoFit/>
          </a:bodyPr>
          <a:lstStyle/>
          <a:p>
            <a:pPr algn="ctr">
              <a:lnSpc>
                <a:spcPts val="9120"/>
              </a:lnSpc>
            </a:pPr>
            <a:r>
              <a:rPr lang="en-US" sz="7600">
                <a:solidFill>
                  <a:srgbClr val="0283BD"/>
                </a:solidFill>
                <a:latin typeface="Open Sans Bold"/>
              </a:rPr>
              <a:t>Copilot</a:t>
            </a:r>
            <a:r>
              <a:rPr lang="en-US" sz="7600">
                <a:solidFill>
                  <a:srgbClr val="007AFF"/>
                </a:solidFill>
                <a:latin typeface="Open Sans Bold"/>
              </a:rPr>
              <a:t> </a:t>
            </a:r>
            <a:r>
              <a:rPr lang="en-US" sz="7600">
                <a:solidFill>
                  <a:srgbClr val="2A2A2A"/>
                </a:solidFill>
                <a:latin typeface="Open Sans"/>
              </a:rPr>
              <a:t>Building Blocks of </a:t>
            </a:r>
            <a:r>
              <a:rPr lang="en-US" sz="7600">
                <a:solidFill>
                  <a:srgbClr val="0283BD"/>
                </a:solidFill>
                <a:latin typeface="Open Sans Bold"/>
              </a:rPr>
              <a:t>Job Satisfaction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3887221"/>
            <a:ext cx="18288000" cy="0"/>
          </a:xfrm>
          <a:prstGeom prst="line">
            <a:avLst/>
          </a:prstGeom>
          <a:ln w="9525" cap="rnd">
            <a:solidFill>
              <a:srgbClr val="2A2A2A"/>
            </a:solidFill>
            <a:prstDash val="solid"/>
            <a:headEnd type="none" w="sm" len="sm"/>
            <a:tailEnd type="none" w="sm" len="sm"/>
          </a:ln>
        </p:spPr>
      </p:sp>
      <p:grpSp>
        <p:nvGrpSpPr>
          <p:cNvPr id="3" name="Group 3"/>
          <p:cNvGrpSpPr/>
          <p:nvPr/>
        </p:nvGrpSpPr>
        <p:grpSpPr>
          <a:xfrm>
            <a:off x="2281196" y="3762375"/>
            <a:ext cx="259216" cy="259216"/>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0283BD"/>
            </a:solidFill>
          </p:spPr>
        </p:sp>
      </p:grpSp>
      <p:grpSp>
        <p:nvGrpSpPr>
          <p:cNvPr id="5" name="Group 5"/>
          <p:cNvGrpSpPr/>
          <p:nvPr/>
        </p:nvGrpSpPr>
        <p:grpSpPr>
          <a:xfrm>
            <a:off x="5647794" y="3762375"/>
            <a:ext cx="259216" cy="259216"/>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0283BD"/>
            </a:solidFill>
          </p:spPr>
        </p:sp>
      </p:grpSp>
      <p:grpSp>
        <p:nvGrpSpPr>
          <p:cNvPr id="7" name="Group 7"/>
          <p:cNvGrpSpPr/>
          <p:nvPr/>
        </p:nvGrpSpPr>
        <p:grpSpPr>
          <a:xfrm>
            <a:off x="9014392" y="3762375"/>
            <a:ext cx="259216" cy="25921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0283BD"/>
            </a:solidFill>
          </p:spPr>
        </p:sp>
      </p:grpSp>
      <p:grpSp>
        <p:nvGrpSpPr>
          <p:cNvPr id="9" name="Group 9"/>
          <p:cNvGrpSpPr/>
          <p:nvPr/>
        </p:nvGrpSpPr>
        <p:grpSpPr>
          <a:xfrm>
            <a:off x="12380990" y="3762375"/>
            <a:ext cx="259216" cy="259216"/>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0283BD"/>
            </a:solidFill>
          </p:spPr>
        </p:sp>
      </p:grpSp>
      <p:grpSp>
        <p:nvGrpSpPr>
          <p:cNvPr id="11" name="Group 11"/>
          <p:cNvGrpSpPr/>
          <p:nvPr/>
        </p:nvGrpSpPr>
        <p:grpSpPr>
          <a:xfrm>
            <a:off x="15747588" y="3762375"/>
            <a:ext cx="259216" cy="259216"/>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0283BD"/>
            </a:solidFill>
          </p:spPr>
        </p:sp>
      </p:grpSp>
      <p:grpSp>
        <p:nvGrpSpPr>
          <p:cNvPr id="13" name="Group 13"/>
          <p:cNvGrpSpPr/>
          <p:nvPr/>
        </p:nvGrpSpPr>
        <p:grpSpPr>
          <a:xfrm>
            <a:off x="4547698" y="4890561"/>
            <a:ext cx="2592758" cy="1767887"/>
            <a:chOff x="0" y="0"/>
            <a:chExt cx="3457011" cy="2357182"/>
          </a:xfrm>
        </p:grpSpPr>
        <p:sp>
          <p:nvSpPr>
            <p:cNvPr id="14" name="TextBox 14"/>
            <p:cNvSpPr txBox="1"/>
            <p:nvPr/>
          </p:nvSpPr>
          <p:spPr>
            <a:xfrm>
              <a:off x="0" y="0"/>
              <a:ext cx="3457011" cy="603652"/>
            </a:xfrm>
            <a:prstGeom prst="rect">
              <a:avLst/>
            </a:prstGeom>
          </p:spPr>
          <p:txBody>
            <a:bodyPr lIns="0" tIns="0" rIns="0" bIns="0" rtlCol="0" anchor="t">
              <a:spAutoFit/>
            </a:bodyPr>
            <a:lstStyle/>
            <a:p>
              <a:pPr marL="0" lvl="0" indent="0" algn="ctr">
                <a:lnSpc>
                  <a:spcPts val="3600"/>
                </a:lnSpc>
                <a:spcBef>
                  <a:spcPct val="0"/>
                </a:spcBef>
              </a:pPr>
              <a:r>
                <a:rPr lang="en-US" sz="3000" u="none">
                  <a:solidFill>
                    <a:srgbClr val="2A2A2A"/>
                  </a:solidFill>
                  <a:latin typeface="Open Sans Bold"/>
                </a:rPr>
                <a:t>1957</a:t>
              </a:r>
            </a:p>
          </p:txBody>
        </p:sp>
        <p:sp>
          <p:nvSpPr>
            <p:cNvPr id="15" name="TextBox 15"/>
            <p:cNvSpPr txBox="1"/>
            <p:nvPr/>
          </p:nvSpPr>
          <p:spPr>
            <a:xfrm>
              <a:off x="0" y="973729"/>
              <a:ext cx="3457011" cy="1383453"/>
            </a:xfrm>
            <a:prstGeom prst="rect">
              <a:avLst/>
            </a:prstGeom>
          </p:spPr>
          <p:txBody>
            <a:bodyPr lIns="0" tIns="0" rIns="0" bIns="0" rtlCol="0" anchor="t">
              <a:spAutoFit/>
            </a:bodyPr>
            <a:lstStyle/>
            <a:p>
              <a:pPr algn="ctr">
                <a:lnSpc>
                  <a:spcPts val="3079"/>
                </a:lnSpc>
              </a:pPr>
              <a:r>
                <a:rPr lang="en-US" sz="2199">
                  <a:solidFill>
                    <a:srgbClr val="2A2A2A"/>
                  </a:solidFill>
                  <a:latin typeface="Open Sans"/>
                </a:rPr>
                <a:t>IBM releases Fortran </a:t>
              </a:r>
            </a:p>
            <a:p>
              <a:pPr algn="ctr">
                <a:lnSpc>
                  <a:spcPts val="2239"/>
                </a:lnSpc>
              </a:pPr>
              <a:r>
                <a:rPr lang="en-US" sz="1599">
                  <a:solidFill>
                    <a:srgbClr val="2A2A2A"/>
                  </a:solidFill>
                  <a:latin typeface="Open Sans"/>
                </a:rPr>
                <a:t>(Backus et al., 1957)</a:t>
              </a:r>
            </a:p>
          </p:txBody>
        </p:sp>
      </p:grpSp>
      <p:grpSp>
        <p:nvGrpSpPr>
          <p:cNvPr id="16" name="Group 16"/>
          <p:cNvGrpSpPr/>
          <p:nvPr/>
        </p:nvGrpSpPr>
        <p:grpSpPr>
          <a:xfrm>
            <a:off x="1181100" y="4890561"/>
            <a:ext cx="2459408" cy="2162873"/>
            <a:chOff x="0" y="0"/>
            <a:chExt cx="3279211" cy="2883830"/>
          </a:xfrm>
        </p:grpSpPr>
        <p:sp>
          <p:nvSpPr>
            <p:cNvPr id="17" name="TextBox 17"/>
            <p:cNvSpPr txBox="1"/>
            <p:nvPr/>
          </p:nvSpPr>
          <p:spPr>
            <a:xfrm>
              <a:off x="0" y="0"/>
              <a:ext cx="3279211" cy="609600"/>
            </a:xfrm>
            <a:prstGeom prst="rect">
              <a:avLst/>
            </a:prstGeom>
          </p:spPr>
          <p:txBody>
            <a:bodyPr lIns="0" tIns="0" rIns="0" bIns="0" rtlCol="0" anchor="t">
              <a:spAutoFit/>
            </a:bodyPr>
            <a:lstStyle/>
            <a:p>
              <a:pPr marL="0" lvl="0" indent="0" algn="ctr">
                <a:lnSpc>
                  <a:spcPts val="3600"/>
                </a:lnSpc>
                <a:spcBef>
                  <a:spcPct val="0"/>
                </a:spcBef>
              </a:pPr>
              <a:r>
                <a:rPr lang="en-US" sz="3000">
                  <a:solidFill>
                    <a:srgbClr val="2A2A2A"/>
                  </a:solidFill>
                  <a:latin typeface="Open Sans Bold"/>
                </a:rPr>
                <a:t>1951</a:t>
              </a:r>
            </a:p>
          </p:txBody>
        </p:sp>
        <p:sp>
          <p:nvSpPr>
            <p:cNvPr id="18" name="TextBox 18"/>
            <p:cNvSpPr txBox="1"/>
            <p:nvPr/>
          </p:nvSpPr>
          <p:spPr>
            <a:xfrm>
              <a:off x="0" y="979677"/>
              <a:ext cx="3279211" cy="1904153"/>
            </a:xfrm>
            <a:prstGeom prst="rect">
              <a:avLst/>
            </a:prstGeom>
          </p:spPr>
          <p:txBody>
            <a:bodyPr lIns="0" tIns="0" rIns="0" bIns="0" rtlCol="0" anchor="t">
              <a:spAutoFit/>
            </a:bodyPr>
            <a:lstStyle/>
            <a:p>
              <a:pPr algn="ctr">
                <a:lnSpc>
                  <a:spcPts val="3079"/>
                </a:lnSpc>
              </a:pPr>
              <a:r>
                <a:rPr lang="en-US" sz="2199">
                  <a:solidFill>
                    <a:srgbClr val="2A2A2A"/>
                  </a:solidFill>
                  <a:latin typeface="Open Sans"/>
                </a:rPr>
                <a:t>Grace Hopper creates the A-0 compiler </a:t>
              </a:r>
            </a:p>
            <a:p>
              <a:pPr marL="0" lvl="1" indent="0" algn="ctr">
                <a:lnSpc>
                  <a:spcPts val="2240"/>
                </a:lnSpc>
                <a:spcBef>
                  <a:spcPct val="0"/>
                </a:spcBef>
              </a:pPr>
              <a:r>
                <a:rPr lang="en-US" sz="1600">
                  <a:solidFill>
                    <a:srgbClr val="2A2A2A"/>
                  </a:solidFill>
                  <a:latin typeface="Open Sans"/>
                </a:rPr>
                <a:t>(Hopper, 1952)</a:t>
              </a:r>
            </a:p>
          </p:txBody>
        </p:sp>
      </p:grpSp>
      <p:grpSp>
        <p:nvGrpSpPr>
          <p:cNvPr id="19" name="Group 19"/>
          <p:cNvGrpSpPr/>
          <p:nvPr/>
        </p:nvGrpSpPr>
        <p:grpSpPr>
          <a:xfrm>
            <a:off x="7914296" y="4890561"/>
            <a:ext cx="2461723" cy="2548936"/>
            <a:chOff x="0" y="0"/>
            <a:chExt cx="3282297" cy="3398582"/>
          </a:xfrm>
        </p:grpSpPr>
        <p:sp>
          <p:nvSpPr>
            <p:cNvPr id="20" name="TextBox 20"/>
            <p:cNvSpPr txBox="1"/>
            <p:nvPr/>
          </p:nvSpPr>
          <p:spPr>
            <a:xfrm>
              <a:off x="0" y="0"/>
              <a:ext cx="3282297" cy="603652"/>
            </a:xfrm>
            <a:prstGeom prst="rect">
              <a:avLst/>
            </a:prstGeom>
          </p:spPr>
          <p:txBody>
            <a:bodyPr lIns="0" tIns="0" rIns="0" bIns="0" rtlCol="0" anchor="t">
              <a:spAutoFit/>
            </a:bodyPr>
            <a:lstStyle/>
            <a:p>
              <a:pPr marL="0" lvl="0" indent="0" algn="ctr">
                <a:lnSpc>
                  <a:spcPts val="3600"/>
                </a:lnSpc>
                <a:spcBef>
                  <a:spcPct val="0"/>
                </a:spcBef>
              </a:pPr>
              <a:r>
                <a:rPr lang="en-US" sz="3000" u="none">
                  <a:solidFill>
                    <a:srgbClr val="2A2A2A"/>
                  </a:solidFill>
                  <a:latin typeface="Open Sans Bold"/>
                </a:rPr>
                <a:t>1959</a:t>
              </a:r>
            </a:p>
          </p:txBody>
        </p:sp>
        <p:sp>
          <p:nvSpPr>
            <p:cNvPr id="21" name="TextBox 21"/>
            <p:cNvSpPr txBox="1"/>
            <p:nvPr/>
          </p:nvSpPr>
          <p:spPr>
            <a:xfrm>
              <a:off x="0" y="973729"/>
              <a:ext cx="3282297" cy="2424853"/>
            </a:xfrm>
            <a:prstGeom prst="rect">
              <a:avLst/>
            </a:prstGeom>
          </p:spPr>
          <p:txBody>
            <a:bodyPr lIns="0" tIns="0" rIns="0" bIns="0" rtlCol="0" anchor="t">
              <a:spAutoFit/>
            </a:bodyPr>
            <a:lstStyle/>
            <a:p>
              <a:pPr algn="ctr">
                <a:lnSpc>
                  <a:spcPts val="3079"/>
                </a:lnSpc>
              </a:pPr>
              <a:r>
                <a:rPr lang="en-US" sz="2199">
                  <a:solidFill>
                    <a:srgbClr val="2A2A2A"/>
                  </a:solidFill>
                  <a:latin typeface="Open Sans"/>
                </a:rPr>
                <a:t>COBOL is created by a team of computer scientists </a:t>
              </a:r>
            </a:p>
            <a:p>
              <a:pPr algn="ctr">
                <a:lnSpc>
                  <a:spcPts val="2240"/>
                </a:lnSpc>
              </a:pPr>
              <a:r>
                <a:rPr lang="en-US" sz="1600">
                  <a:solidFill>
                    <a:srgbClr val="2A2A2A"/>
                  </a:solidFill>
                  <a:latin typeface="Open Sans"/>
                </a:rPr>
                <a:t>(Sammet, 2000)</a:t>
              </a:r>
            </a:p>
          </p:txBody>
        </p:sp>
      </p:grpSp>
      <p:grpSp>
        <p:nvGrpSpPr>
          <p:cNvPr id="22" name="Group 22"/>
          <p:cNvGrpSpPr/>
          <p:nvPr/>
        </p:nvGrpSpPr>
        <p:grpSpPr>
          <a:xfrm>
            <a:off x="11280894" y="4890561"/>
            <a:ext cx="2640383" cy="2158411"/>
            <a:chOff x="0" y="0"/>
            <a:chExt cx="3520511" cy="2877882"/>
          </a:xfrm>
        </p:grpSpPr>
        <p:sp>
          <p:nvSpPr>
            <p:cNvPr id="23" name="TextBox 23"/>
            <p:cNvSpPr txBox="1"/>
            <p:nvPr/>
          </p:nvSpPr>
          <p:spPr>
            <a:xfrm>
              <a:off x="0" y="0"/>
              <a:ext cx="3520511" cy="603652"/>
            </a:xfrm>
            <a:prstGeom prst="rect">
              <a:avLst/>
            </a:prstGeom>
          </p:spPr>
          <p:txBody>
            <a:bodyPr lIns="0" tIns="0" rIns="0" bIns="0" rtlCol="0" anchor="t">
              <a:spAutoFit/>
            </a:bodyPr>
            <a:lstStyle/>
            <a:p>
              <a:pPr marL="0" lvl="0" indent="0" algn="ctr">
                <a:lnSpc>
                  <a:spcPts val="3600"/>
                </a:lnSpc>
                <a:spcBef>
                  <a:spcPct val="0"/>
                </a:spcBef>
              </a:pPr>
              <a:r>
                <a:rPr lang="en-US" sz="3000">
                  <a:solidFill>
                    <a:srgbClr val="2A2A2A"/>
                  </a:solidFill>
                  <a:latin typeface="Open Sans Bold"/>
                </a:rPr>
                <a:t>1991</a:t>
              </a:r>
            </a:p>
          </p:txBody>
        </p:sp>
        <p:sp>
          <p:nvSpPr>
            <p:cNvPr id="24" name="TextBox 24"/>
            <p:cNvSpPr txBox="1"/>
            <p:nvPr/>
          </p:nvSpPr>
          <p:spPr>
            <a:xfrm>
              <a:off x="0" y="973729"/>
              <a:ext cx="3520511" cy="1904153"/>
            </a:xfrm>
            <a:prstGeom prst="rect">
              <a:avLst/>
            </a:prstGeom>
          </p:spPr>
          <p:txBody>
            <a:bodyPr lIns="0" tIns="0" rIns="0" bIns="0" rtlCol="0" anchor="t">
              <a:spAutoFit/>
            </a:bodyPr>
            <a:lstStyle/>
            <a:p>
              <a:pPr algn="ctr">
                <a:lnSpc>
                  <a:spcPts val="3079"/>
                </a:lnSpc>
              </a:pPr>
              <a:r>
                <a:rPr lang="en-US" sz="2199">
                  <a:solidFill>
                    <a:srgbClr val="2A2A2A"/>
                  </a:solidFill>
                  <a:latin typeface="Open Sans"/>
                </a:rPr>
                <a:t>Integrated Development Environments (IDE) </a:t>
              </a:r>
            </a:p>
            <a:p>
              <a:pPr algn="ctr">
                <a:lnSpc>
                  <a:spcPts val="2240"/>
                </a:lnSpc>
              </a:pPr>
              <a:r>
                <a:rPr lang="en-US" sz="1600">
                  <a:solidFill>
                    <a:srgbClr val="2A2A2A"/>
                  </a:solidFill>
                  <a:latin typeface="Open Sans"/>
                </a:rPr>
                <a:t>(Hou &amp; Wang, 2009)</a:t>
              </a:r>
            </a:p>
          </p:txBody>
        </p:sp>
      </p:grpSp>
      <p:grpSp>
        <p:nvGrpSpPr>
          <p:cNvPr id="25" name="Group 25"/>
          <p:cNvGrpSpPr/>
          <p:nvPr/>
        </p:nvGrpSpPr>
        <p:grpSpPr>
          <a:xfrm>
            <a:off x="14647492" y="4890561"/>
            <a:ext cx="2459408" cy="1874566"/>
            <a:chOff x="0" y="0"/>
            <a:chExt cx="3279211" cy="2499422"/>
          </a:xfrm>
        </p:grpSpPr>
        <p:sp>
          <p:nvSpPr>
            <p:cNvPr id="26" name="TextBox 26"/>
            <p:cNvSpPr txBox="1"/>
            <p:nvPr/>
          </p:nvSpPr>
          <p:spPr>
            <a:xfrm>
              <a:off x="0" y="0"/>
              <a:ext cx="3279211" cy="603652"/>
            </a:xfrm>
            <a:prstGeom prst="rect">
              <a:avLst/>
            </a:prstGeom>
          </p:spPr>
          <p:txBody>
            <a:bodyPr lIns="0" tIns="0" rIns="0" bIns="0" rtlCol="0" anchor="t">
              <a:spAutoFit/>
            </a:bodyPr>
            <a:lstStyle/>
            <a:p>
              <a:pPr marL="0" lvl="0" indent="0" algn="ctr">
                <a:lnSpc>
                  <a:spcPts val="3600"/>
                </a:lnSpc>
                <a:spcBef>
                  <a:spcPct val="0"/>
                </a:spcBef>
              </a:pPr>
              <a:r>
                <a:rPr lang="en-US" sz="3000" u="none">
                  <a:solidFill>
                    <a:srgbClr val="2A2A2A"/>
                  </a:solidFill>
                  <a:latin typeface="Open Sans Bold"/>
                </a:rPr>
                <a:t>1997</a:t>
              </a:r>
            </a:p>
          </p:txBody>
        </p:sp>
        <p:sp>
          <p:nvSpPr>
            <p:cNvPr id="27" name="TextBox 27"/>
            <p:cNvSpPr txBox="1"/>
            <p:nvPr/>
          </p:nvSpPr>
          <p:spPr>
            <a:xfrm>
              <a:off x="0" y="973729"/>
              <a:ext cx="3279211" cy="1525693"/>
            </a:xfrm>
            <a:prstGeom prst="rect">
              <a:avLst/>
            </a:prstGeom>
          </p:spPr>
          <p:txBody>
            <a:bodyPr lIns="0" tIns="0" rIns="0" bIns="0" rtlCol="0" anchor="t">
              <a:spAutoFit/>
            </a:bodyPr>
            <a:lstStyle/>
            <a:p>
              <a:pPr algn="ctr">
                <a:lnSpc>
                  <a:spcPts val="3079"/>
                </a:lnSpc>
              </a:pPr>
              <a:r>
                <a:rPr lang="en-US" sz="2200">
                  <a:solidFill>
                    <a:srgbClr val="2A2A2A"/>
                  </a:solidFill>
                  <a:latin typeface="Open Sans"/>
                </a:rPr>
                <a:t>Intellisense is released as part of Visual Basic 5.0</a:t>
              </a:r>
            </a:p>
          </p:txBody>
        </p:sp>
      </p:grpSp>
      <p:sp>
        <p:nvSpPr>
          <p:cNvPr id="28" name="TextBox 28"/>
          <p:cNvSpPr txBox="1"/>
          <p:nvPr/>
        </p:nvSpPr>
        <p:spPr>
          <a:xfrm>
            <a:off x="1181100" y="1316570"/>
            <a:ext cx="15778204" cy="971550"/>
          </a:xfrm>
          <a:prstGeom prst="rect">
            <a:avLst/>
          </a:prstGeom>
        </p:spPr>
        <p:txBody>
          <a:bodyPr lIns="0" tIns="0" rIns="0" bIns="0" rtlCol="0" anchor="t">
            <a:spAutoFit/>
          </a:bodyPr>
          <a:lstStyle/>
          <a:p>
            <a:pPr>
              <a:lnSpc>
                <a:spcPts val="7679"/>
              </a:lnSpc>
            </a:pPr>
            <a:r>
              <a:rPr lang="en-US" sz="6399">
                <a:solidFill>
                  <a:srgbClr val="2A2A2A"/>
                </a:solidFill>
                <a:latin typeface="Open Sans"/>
              </a:rPr>
              <a:t>A Brief History of</a:t>
            </a:r>
            <a:r>
              <a:rPr lang="en-US" sz="6399">
                <a:solidFill>
                  <a:srgbClr val="101317"/>
                </a:solidFill>
                <a:latin typeface="Open Sans"/>
              </a:rPr>
              <a:t> </a:t>
            </a:r>
            <a:r>
              <a:rPr lang="en-US" sz="6399">
                <a:solidFill>
                  <a:srgbClr val="0283BD"/>
                </a:solidFill>
                <a:latin typeface="Open Sans Bold"/>
              </a:rPr>
              <a:t>Code Generation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108472" y="3357377"/>
          <a:ext cx="16112728" cy="5432837"/>
        </p:xfrm>
        <a:graphic>
          <a:graphicData uri="http://schemas.openxmlformats.org/drawingml/2006/table">
            <a:tbl>
              <a:tblPr/>
              <a:tblGrid>
                <a:gridCol w="2471179">
                  <a:extLst>
                    <a:ext uri="{9D8B030D-6E8A-4147-A177-3AD203B41FA5}">
                      <a16:colId xmlns:a16="http://schemas.microsoft.com/office/drawing/2014/main" val="20000"/>
                    </a:ext>
                  </a:extLst>
                </a:gridCol>
                <a:gridCol w="10279719">
                  <a:extLst>
                    <a:ext uri="{9D8B030D-6E8A-4147-A177-3AD203B41FA5}">
                      <a16:colId xmlns:a16="http://schemas.microsoft.com/office/drawing/2014/main" val="20001"/>
                    </a:ext>
                  </a:extLst>
                </a:gridCol>
                <a:gridCol w="3361830">
                  <a:extLst>
                    <a:ext uri="{9D8B030D-6E8A-4147-A177-3AD203B41FA5}">
                      <a16:colId xmlns:a16="http://schemas.microsoft.com/office/drawing/2014/main" val="20002"/>
                    </a:ext>
                  </a:extLst>
                </a:gridCol>
              </a:tblGrid>
              <a:tr h="1237393">
                <a:tc>
                  <a:txBody>
                    <a:bodyPr/>
                    <a:lstStyle/>
                    <a:p>
                      <a:pPr algn="l">
                        <a:lnSpc>
                          <a:spcPts val="2659"/>
                        </a:lnSpc>
                        <a:defRPr/>
                      </a:pPr>
                      <a:r>
                        <a:rPr lang="en-US" sz="1899">
                          <a:solidFill>
                            <a:srgbClr val="2A2A2A"/>
                          </a:solidFill>
                          <a:latin typeface="Open Sans Bold"/>
                        </a:rPr>
                        <a:t>Dartmouth Conference</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9525" cap="flat" cmpd="sng" algn="ctr">
                      <a:solidFill>
                        <a:srgbClr val="476683"/>
                      </a:solidFill>
                      <a:prstDash val="solid"/>
                      <a:round/>
                      <a:headEnd type="none" w="med" len="med"/>
                      <a:tailEnd type="none" w="med" len="med"/>
                    </a:lnB>
                    <a:solidFill>
                      <a:srgbClr val="FFFFFF"/>
                    </a:solidFill>
                  </a:tcPr>
                </a:tc>
                <a:tc>
                  <a:txBody>
                    <a:bodyPr/>
                    <a:lstStyle/>
                    <a:p>
                      <a:pPr algn="l">
                        <a:lnSpc>
                          <a:spcPts val="2659"/>
                        </a:lnSpc>
                        <a:defRPr/>
                      </a:pPr>
                      <a:r>
                        <a:rPr lang="en-US" sz="1899">
                          <a:solidFill>
                            <a:srgbClr val="2A2A2A"/>
                          </a:solidFill>
                          <a:latin typeface="Open Sans"/>
                        </a:rPr>
                        <a:t>Genesis of AI</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9525" cap="flat" cmpd="sng" algn="ctr">
                      <a:solidFill>
                        <a:srgbClr val="476683"/>
                      </a:solidFill>
                      <a:prstDash val="solid"/>
                      <a:round/>
                      <a:headEnd type="none" w="med" len="med"/>
                      <a:tailEnd type="none" w="med" len="med"/>
                    </a:lnB>
                    <a:solidFill>
                      <a:srgbClr val="FFFFFF"/>
                    </a:solidFill>
                  </a:tcPr>
                </a:tc>
                <a:tc>
                  <a:txBody>
                    <a:bodyPr/>
                    <a:lstStyle/>
                    <a:p>
                      <a:pPr algn="l">
                        <a:lnSpc>
                          <a:spcPts val="2659"/>
                        </a:lnSpc>
                        <a:defRPr/>
                      </a:pPr>
                      <a:r>
                        <a:rPr lang="en-US" sz="1899">
                          <a:solidFill>
                            <a:srgbClr val="2A2A2A"/>
                          </a:solidFill>
                          <a:latin typeface="Open Sans"/>
                        </a:rPr>
                        <a:t>(McCarthy et al., 1955)</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9525" cap="flat" cmpd="sng" algn="ctr">
                      <a:solidFill>
                        <a:srgbClr val="476683"/>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368420">
                <a:tc>
                  <a:txBody>
                    <a:bodyPr/>
                    <a:lstStyle/>
                    <a:p>
                      <a:pPr algn="l">
                        <a:lnSpc>
                          <a:spcPts val="2659"/>
                        </a:lnSpc>
                        <a:defRPr/>
                      </a:pPr>
                      <a:r>
                        <a:rPr lang="en-US" sz="1899">
                          <a:solidFill>
                            <a:srgbClr val="2A2A2A"/>
                          </a:solidFill>
                          <a:latin typeface="Open Sans Bold"/>
                        </a:rPr>
                        <a:t>Machine Learning (M/L)</a:t>
                      </a:r>
                      <a:endParaRPr lang="en-US" sz="1100"/>
                    </a:p>
                  </a:txBody>
                  <a:tcPr marL="190500" marR="190500" marT="190500" marB="190500" anchor="ctr">
                    <a:lnL w="0" cap="flat" cmpd="sng" algn="ctr">
                      <a:solidFill>
                        <a:srgbClr val="476683"/>
                      </a:solidFill>
                      <a:prstDash val="solid"/>
                      <a:round/>
                      <a:headEnd type="none" w="med" len="med"/>
                      <a:tailEnd type="none" w="med" len="med"/>
                    </a:lnL>
                    <a:lnR w="0" cap="flat" cmpd="sng" algn="ctr">
                      <a:solidFill>
                        <a:srgbClr val="476683"/>
                      </a:solidFill>
                      <a:prstDash val="solid"/>
                      <a:round/>
                      <a:headEnd type="none" w="med" len="med"/>
                      <a:tailEnd type="none" w="med" len="med"/>
                    </a:lnR>
                    <a:lnT w="9525" cap="flat" cmpd="sng" algn="ctr">
                      <a:solidFill>
                        <a:srgbClr val="476683"/>
                      </a:solidFill>
                      <a:prstDash val="solid"/>
                      <a:round/>
                      <a:headEnd type="none" w="med" len="med"/>
                      <a:tailEnd type="none" w="med" len="med"/>
                    </a:lnT>
                    <a:lnB w="9525" cap="flat" cmpd="sng" algn="ctr">
                      <a:solidFill>
                        <a:srgbClr val="476683"/>
                      </a:solidFill>
                      <a:prstDash val="solid"/>
                      <a:round/>
                      <a:headEnd type="none" w="med" len="med"/>
                      <a:tailEnd type="none" w="med" len="med"/>
                    </a:lnB>
                    <a:solidFill>
                      <a:srgbClr val="FFFFFF"/>
                    </a:solidFill>
                  </a:tcPr>
                </a:tc>
                <a:tc>
                  <a:txBody>
                    <a:bodyPr/>
                    <a:lstStyle/>
                    <a:p>
                      <a:pPr algn="l">
                        <a:lnSpc>
                          <a:spcPts val="2659"/>
                        </a:lnSpc>
                        <a:defRPr/>
                      </a:pPr>
                      <a:r>
                        <a:rPr lang="en-US" sz="1899">
                          <a:solidFill>
                            <a:srgbClr val="2A2A2A"/>
                          </a:solidFill>
                          <a:latin typeface="Open Sans"/>
                        </a:rPr>
                        <a:t>Subfield of AI Focusing on Enable Computers to Learn and Improve Performance on a Task Without Being Explicitly Programmed.</a:t>
                      </a:r>
                      <a:endParaRPr lang="en-US" sz="1100"/>
                    </a:p>
                  </a:txBody>
                  <a:tcPr marL="190500" marR="190500" marT="190500" marB="190500" anchor="ctr">
                    <a:lnL w="0" cap="flat" cmpd="sng" algn="ctr">
                      <a:solidFill>
                        <a:srgbClr val="476683"/>
                      </a:solidFill>
                      <a:prstDash val="solid"/>
                      <a:round/>
                      <a:headEnd type="none" w="med" len="med"/>
                      <a:tailEnd type="none" w="med" len="med"/>
                    </a:lnL>
                    <a:lnR w="0" cap="flat" cmpd="sng" algn="ctr">
                      <a:solidFill>
                        <a:srgbClr val="476683"/>
                      </a:solidFill>
                      <a:prstDash val="solid"/>
                      <a:round/>
                      <a:headEnd type="none" w="med" len="med"/>
                      <a:tailEnd type="none" w="med" len="med"/>
                    </a:lnR>
                    <a:lnT w="9525" cap="flat" cmpd="sng" algn="ctr">
                      <a:solidFill>
                        <a:srgbClr val="476683"/>
                      </a:solidFill>
                      <a:prstDash val="solid"/>
                      <a:round/>
                      <a:headEnd type="none" w="med" len="med"/>
                      <a:tailEnd type="none" w="med" len="med"/>
                    </a:lnT>
                    <a:lnB w="9525" cap="flat" cmpd="sng" algn="ctr">
                      <a:solidFill>
                        <a:srgbClr val="476683"/>
                      </a:solidFill>
                      <a:prstDash val="solid"/>
                      <a:round/>
                      <a:headEnd type="none" w="med" len="med"/>
                      <a:tailEnd type="none" w="med" len="med"/>
                    </a:lnB>
                    <a:solidFill>
                      <a:srgbClr val="FFFFFF"/>
                    </a:solidFill>
                  </a:tcPr>
                </a:tc>
                <a:tc>
                  <a:txBody>
                    <a:bodyPr/>
                    <a:lstStyle/>
                    <a:p>
                      <a:pPr algn="l">
                        <a:lnSpc>
                          <a:spcPts val="2659"/>
                        </a:lnSpc>
                        <a:defRPr/>
                      </a:pPr>
                      <a:r>
                        <a:rPr lang="en-US" sz="1899">
                          <a:solidFill>
                            <a:srgbClr val="2A2A2A"/>
                          </a:solidFill>
                          <a:latin typeface="Open Sans"/>
                        </a:rPr>
                        <a:t>(Mitchell, 2007)</a:t>
                      </a:r>
                      <a:endParaRPr lang="en-US" sz="1100"/>
                    </a:p>
                  </a:txBody>
                  <a:tcPr marL="190500" marR="190500" marT="190500" marB="190500" anchor="ctr">
                    <a:lnL w="0" cap="flat" cmpd="sng" algn="ctr">
                      <a:solidFill>
                        <a:srgbClr val="476683"/>
                      </a:solidFill>
                      <a:prstDash val="solid"/>
                      <a:round/>
                      <a:headEnd type="none" w="med" len="med"/>
                      <a:tailEnd type="none" w="med" len="med"/>
                    </a:lnL>
                    <a:lnR w="0" cap="flat" cmpd="sng" algn="ctr">
                      <a:solidFill>
                        <a:srgbClr val="476683"/>
                      </a:solidFill>
                      <a:prstDash val="solid"/>
                      <a:round/>
                      <a:headEnd type="none" w="med" len="med"/>
                      <a:tailEnd type="none" w="med" len="med"/>
                    </a:lnR>
                    <a:lnT w="9525" cap="flat" cmpd="sng" algn="ctr">
                      <a:solidFill>
                        <a:srgbClr val="476683"/>
                      </a:solidFill>
                      <a:prstDash val="solid"/>
                      <a:round/>
                      <a:headEnd type="none" w="med" len="med"/>
                      <a:tailEnd type="none" w="med" len="med"/>
                    </a:lnT>
                    <a:lnB w="9525" cap="flat" cmpd="sng" algn="ctr">
                      <a:solidFill>
                        <a:srgbClr val="476683"/>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458604">
                <a:tc>
                  <a:txBody>
                    <a:bodyPr/>
                    <a:lstStyle/>
                    <a:p>
                      <a:pPr algn="l">
                        <a:lnSpc>
                          <a:spcPts val="2659"/>
                        </a:lnSpc>
                        <a:defRPr/>
                      </a:pPr>
                      <a:r>
                        <a:rPr lang="en-US" sz="1899">
                          <a:solidFill>
                            <a:srgbClr val="2A2A2A"/>
                          </a:solidFill>
                          <a:latin typeface="Open Sans Bold"/>
                        </a:rPr>
                        <a:t>Natural Language Processing (NLP)</a:t>
                      </a:r>
                      <a:endParaRPr lang="en-US" sz="1100"/>
                    </a:p>
                  </a:txBody>
                  <a:tcPr marL="190500" marR="190500" marT="190500" marB="190500" anchor="ctr">
                    <a:lnL w="0" cap="flat" cmpd="sng" algn="ctr">
                      <a:solidFill>
                        <a:srgbClr val="476683"/>
                      </a:solidFill>
                      <a:prstDash val="solid"/>
                      <a:round/>
                      <a:headEnd type="none" w="med" len="med"/>
                      <a:tailEnd type="none" w="med" len="med"/>
                    </a:lnL>
                    <a:lnR w="0" cap="flat" cmpd="sng" algn="ctr">
                      <a:solidFill>
                        <a:srgbClr val="476683"/>
                      </a:solidFill>
                      <a:prstDash val="solid"/>
                      <a:round/>
                      <a:headEnd type="none" w="med" len="med"/>
                      <a:tailEnd type="none" w="med" len="med"/>
                    </a:lnR>
                    <a:lnT w="9525" cap="flat" cmpd="sng" algn="ctr">
                      <a:solidFill>
                        <a:srgbClr val="476683"/>
                      </a:solidFill>
                      <a:prstDash val="solid"/>
                      <a:round/>
                      <a:headEnd type="none" w="med" len="med"/>
                      <a:tailEnd type="none" w="med" len="med"/>
                    </a:lnT>
                    <a:lnB w="9525" cap="flat" cmpd="sng" algn="ctr">
                      <a:solidFill>
                        <a:srgbClr val="476683"/>
                      </a:solidFill>
                      <a:prstDash val="solid"/>
                      <a:round/>
                      <a:headEnd type="none" w="med" len="med"/>
                      <a:tailEnd type="none" w="med" len="med"/>
                    </a:lnB>
                    <a:solidFill>
                      <a:srgbClr val="FFFFFF"/>
                    </a:solidFill>
                  </a:tcPr>
                </a:tc>
                <a:tc>
                  <a:txBody>
                    <a:bodyPr/>
                    <a:lstStyle/>
                    <a:p>
                      <a:pPr algn="l">
                        <a:lnSpc>
                          <a:spcPts val="2659"/>
                        </a:lnSpc>
                        <a:defRPr/>
                      </a:pPr>
                      <a:r>
                        <a:rPr lang="en-US" sz="1899">
                          <a:solidFill>
                            <a:srgbClr val="2A2A2A"/>
                          </a:solidFill>
                          <a:latin typeface="Open Sans"/>
                        </a:rPr>
                        <a:t>Subset of AI and Linguistics Focusing on Interactions Between Computers and Human Languages</a:t>
                      </a:r>
                      <a:endParaRPr lang="en-US" sz="1100"/>
                    </a:p>
                  </a:txBody>
                  <a:tcPr marL="190500" marR="190500" marT="190500" marB="190500" anchor="ctr">
                    <a:lnL w="0" cap="flat" cmpd="sng" algn="ctr">
                      <a:solidFill>
                        <a:srgbClr val="476683"/>
                      </a:solidFill>
                      <a:prstDash val="solid"/>
                      <a:round/>
                      <a:headEnd type="none" w="med" len="med"/>
                      <a:tailEnd type="none" w="med" len="med"/>
                    </a:lnL>
                    <a:lnR w="0" cap="flat" cmpd="sng" algn="ctr">
                      <a:solidFill>
                        <a:srgbClr val="476683"/>
                      </a:solidFill>
                      <a:prstDash val="solid"/>
                      <a:round/>
                      <a:headEnd type="none" w="med" len="med"/>
                      <a:tailEnd type="none" w="med" len="med"/>
                    </a:lnR>
                    <a:lnT w="9525" cap="flat" cmpd="sng" algn="ctr">
                      <a:solidFill>
                        <a:srgbClr val="476683"/>
                      </a:solidFill>
                      <a:prstDash val="solid"/>
                      <a:round/>
                      <a:headEnd type="none" w="med" len="med"/>
                      <a:tailEnd type="none" w="med" len="med"/>
                    </a:lnT>
                    <a:lnB w="9525" cap="flat" cmpd="sng" algn="ctr">
                      <a:solidFill>
                        <a:srgbClr val="476683"/>
                      </a:solidFill>
                      <a:prstDash val="solid"/>
                      <a:round/>
                      <a:headEnd type="none" w="med" len="med"/>
                      <a:tailEnd type="none" w="med" len="med"/>
                    </a:lnB>
                    <a:solidFill>
                      <a:srgbClr val="FFFFFF"/>
                    </a:solidFill>
                  </a:tcPr>
                </a:tc>
                <a:tc>
                  <a:txBody>
                    <a:bodyPr/>
                    <a:lstStyle/>
                    <a:p>
                      <a:pPr algn="l">
                        <a:lnSpc>
                          <a:spcPts val="2659"/>
                        </a:lnSpc>
                        <a:defRPr/>
                      </a:pPr>
                      <a:r>
                        <a:rPr lang="en-US" sz="1899">
                          <a:solidFill>
                            <a:srgbClr val="2A2A2A"/>
                          </a:solidFill>
                          <a:latin typeface="Open Sans"/>
                        </a:rPr>
                        <a:t>(Liddy, 2001)</a:t>
                      </a:r>
                      <a:endParaRPr lang="en-US" sz="1100"/>
                    </a:p>
                  </a:txBody>
                  <a:tcPr marL="190500" marR="190500" marT="190500" marB="190500" anchor="ctr">
                    <a:lnL w="0" cap="flat" cmpd="sng" algn="ctr">
                      <a:solidFill>
                        <a:srgbClr val="476683"/>
                      </a:solidFill>
                      <a:prstDash val="solid"/>
                      <a:round/>
                      <a:headEnd type="none" w="med" len="med"/>
                      <a:tailEnd type="none" w="med" len="med"/>
                    </a:lnL>
                    <a:lnR w="0" cap="flat" cmpd="sng" algn="ctr">
                      <a:solidFill>
                        <a:srgbClr val="476683"/>
                      </a:solidFill>
                      <a:prstDash val="solid"/>
                      <a:round/>
                      <a:headEnd type="none" w="med" len="med"/>
                      <a:tailEnd type="none" w="med" len="med"/>
                    </a:lnR>
                    <a:lnT w="9525" cap="flat" cmpd="sng" algn="ctr">
                      <a:solidFill>
                        <a:srgbClr val="476683"/>
                      </a:solidFill>
                      <a:prstDash val="solid"/>
                      <a:round/>
                      <a:headEnd type="none" w="med" len="med"/>
                      <a:tailEnd type="none" w="med" len="med"/>
                    </a:lnT>
                    <a:lnB w="9525" cap="flat" cmpd="sng" algn="ctr">
                      <a:solidFill>
                        <a:srgbClr val="476683"/>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368420">
                <a:tc>
                  <a:txBody>
                    <a:bodyPr/>
                    <a:lstStyle/>
                    <a:p>
                      <a:pPr algn="l">
                        <a:lnSpc>
                          <a:spcPts val="2659"/>
                        </a:lnSpc>
                        <a:defRPr/>
                      </a:pPr>
                      <a:r>
                        <a:rPr lang="en-US" sz="1899">
                          <a:solidFill>
                            <a:srgbClr val="2A2A2A"/>
                          </a:solidFill>
                          <a:latin typeface="Open Sans Bold"/>
                        </a:rPr>
                        <a:t>Large Language Models (LLM)</a:t>
                      </a:r>
                      <a:endParaRPr lang="en-US" sz="1100"/>
                    </a:p>
                  </a:txBody>
                  <a:tcPr marL="190500" marR="190500" marT="190500" marB="190500" anchor="ctr">
                    <a:lnL w="0" cap="flat" cmpd="sng" algn="ctr">
                      <a:solidFill>
                        <a:srgbClr val="476683"/>
                      </a:solidFill>
                      <a:prstDash val="solid"/>
                      <a:round/>
                      <a:headEnd type="none" w="med" len="med"/>
                      <a:tailEnd type="none" w="med" len="med"/>
                    </a:lnL>
                    <a:lnR w="0" cap="flat" cmpd="sng" algn="ctr">
                      <a:solidFill>
                        <a:srgbClr val="476683"/>
                      </a:solidFill>
                      <a:prstDash val="solid"/>
                      <a:round/>
                      <a:headEnd type="none" w="med" len="med"/>
                      <a:tailEnd type="none" w="med" len="med"/>
                    </a:lnR>
                    <a:lnT w="9525" cap="flat" cmpd="sng" algn="ctr">
                      <a:solidFill>
                        <a:srgbClr val="476683"/>
                      </a:solidFill>
                      <a:prstDash val="solid"/>
                      <a:round/>
                      <a:headEnd type="none" w="med" len="med"/>
                      <a:tailEnd type="none" w="med" len="med"/>
                    </a:lnT>
                    <a:lnB w="9525" cap="flat" cmpd="sng" algn="ctr">
                      <a:solidFill>
                        <a:srgbClr val="476683"/>
                      </a:solidFill>
                      <a:prstDash val="solid"/>
                      <a:round/>
                      <a:headEnd type="none" w="med" len="med"/>
                      <a:tailEnd type="none" w="med" len="med"/>
                    </a:lnB>
                    <a:solidFill>
                      <a:srgbClr val="FFFFFF"/>
                    </a:solidFill>
                  </a:tcPr>
                </a:tc>
                <a:tc>
                  <a:txBody>
                    <a:bodyPr/>
                    <a:lstStyle/>
                    <a:p>
                      <a:pPr algn="l">
                        <a:lnSpc>
                          <a:spcPts val="2659"/>
                        </a:lnSpc>
                        <a:defRPr/>
                      </a:pPr>
                      <a:r>
                        <a:rPr lang="en-US" sz="1899">
                          <a:solidFill>
                            <a:srgbClr val="2A2A2A"/>
                          </a:solidFill>
                          <a:latin typeface="Open Sans"/>
                        </a:rPr>
                        <a:t>Type of Machine Learning Based on Advanced Neural Network Architectures.  Examples include OpenAI's GPT and Google's BERT </a:t>
                      </a:r>
                      <a:endParaRPr lang="en-US" sz="1100"/>
                    </a:p>
                  </a:txBody>
                  <a:tcPr marL="190500" marR="190500" marT="190500" marB="190500" anchor="ctr">
                    <a:lnL w="0" cap="flat" cmpd="sng" algn="ctr">
                      <a:solidFill>
                        <a:srgbClr val="476683"/>
                      </a:solidFill>
                      <a:prstDash val="solid"/>
                      <a:round/>
                      <a:headEnd type="none" w="med" len="med"/>
                      <a:tailEnd type="none" w="med" len="med"/>
                    </a:lnL>
                    <a:lnR w="0" cap="flat" cmpd="sng" algn="ctr">
                      <a:solidFill>
                        <a:srgbClr val="476683"/>
                      </a:solidFill>
                      <a:prstDash val="solid"/>
                      <a:round/>
                      <a:headEnd type="none" w="med" len="med"/>
                      <a:tailEnd type="none" w="med" len="med"/>
                    </a:lnR>
                    <a:lnT w="9525" cap="flat" cmpd="sng" algn="ctr">
                      <a:solidFill>
                        <a:srgbClr val="476683"/>
                      </a:solidFill>
                      <a:prstDash val="solid"/>
                      <a:round/>
                      <a:headEnd type="none" w="med" len="med"/>
                      <a:tailEnd type="none" w="med" len="med"/>
                    </a:lnT>
                    <a:lnB w="9525" cap="flat" cmpd="sng" algn="ctr">
                      <a:solidFill>
                        <a:srgbClr val="476683"/>
                      </a:solidFill>
                      <a:prstDash val="solid"/>
                      <a:round/>
                      <a:headEnd type="none" w="med" len="med"/>
                      <a:tailEnd type="none" w="med" len="med"/>
                    </a:lnB>
                    <a:solidFill>
                      <a:srgbClr val="FFFFFF"/>
                    </a:solidFill>
                  </a:tcPr>
                </a:tc>
                <a:tc>
                  <a:txBody>
                    <a:bodyPr/>
                    <a:lstStyle/>
                    <a:p>
                      <a:pPr algn="l">
                        <a:lnSpc>
                          <a:spcPts val="2659"/>
                        </a:lnSpc>
                        <a:defRPr/>
                      </a:pPr>
                      <a:r>
                        <a:rPr lang="en-US" sz="1899">
                          <a:solidFill>
                            <a:srgbClr val="2A2A2A"/>
                          </a:solidFill>
                          <a:latin typeface="Open Sans"/>
                        </a:rPr>
                        <a:t>(Chen et al., 2021)</a:t>
                      </a:r>
                      <a:endParaRPr lang="en-US" sz="1100"/>
                    </a:p>
                    <a:p>
                      <a:pPr>
                        <a:lnSpc>
                          <a:spcPts val="2659"/>
                        </a:lnSpc>
                      </a:pPr>
                      <a:r>
                        <a:rPr lang="en-US" sz="1899">
                          <a:solidFill>
                            <a:srgbClr val="2A2A2A"/>
                          </a:solidFill>
                          <a:latin typeface="Open Sans"/>
                        </a:rPr>
                        <a:t>(Wolf et al., 2020)</a:t>
                      </a:r>
                    </a:p>
                  </a:txBody>
                  <a:tcPr marL="190500" marR="190500" marT="190500" marB="190500" anchor="ctr">
                    <a:lnL w="0" cap="flat" cmpd="sng" algn="ctr">
                      <a:solidFill>
                        <a:srgbClr val="476683"/>
                      </a:solidFill>
                      <a:prstDash val="solid"/>
                      <a:round/>
                      <a:headEnd type="none" w="med" len="med"/>
                      <a:tailEnd type="none" w="med" len="med"/>
                    </a:lnL>
                    <a:lnR w="0" cap="flat" cmpd="sng" algn="ctr">
                      <a:solidFill>
                        <a:srgbClr val="476683"/>
                      </a:solidFill>
                      <a:prstDash val="solid"/>
                      <a:round/>
                      <a:headEnd type="none" w="med" len="med"/>
                      <a:tailEnd type="none" w="med" len="med"/>
                    </a:lnR>
                    <a:lnT w="9525" cap="flat" cmpd="sng" algn="ctr">
                      <a:solidFill>
                        <a:srgbClr val="476683"/>
                      </a:solidFill>
                      <a:prstDash val="solid"/>
                      <a:round/>
                      <a:headEnd type="none" w="med" len="med"/>
                      <a:tailEnd type="none" w="med" len="med"/>
                    </a:lnT>
                    <a:lnB w="9525" cap="flat" cmpd="sng" algn="ctr">
                      <a:solidFill>
                        <a:srgbClr val="476683"/>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3" name="TextBox 3"/>
          <p:cNvSpPr txBox="1"/>
          <p:nvPr/>
        </p:nvSpPr>
        <p:spPr>
          <a:xfrm>
            <a:off x="1181100" y="1316355"/>
            <a:ext cx="16112728" cy="971550"/>
          </a:xfrm>
          <a:prstGeom prst="rect">
            <a:avLst/>
          </a:prstGeom>
        </p:spPr>
        <p:txBody>
          <a:bodyPr lIns="0" tIns="0" rIns="0" bIns="0" rtlCol="0" anchor="t">
            <a:spAutoFit/>
          </a:bodyPr>
          <a:lstStyle/>
          <a:p>
            <a:pPr marL="0" lvl="0" indent="0" algn="l">
              <a:lnSpc>
                <a:spcPts val="7679"/>
              </a:lnSpc>
              <a:spcBef>
                <a:spcPct val="0"/>
              </a:spcBef>
            </a:pPr>
            <a:r>
              <a:rPr lang="en-US" sz="6399">
                <a:solidFill>
                  <a:srgbClr val="2A2A2A"/>
                </a:solidFill>
                <a:latin typeface="Open Sans"/>
              </a:rPr>
              <a:t>A Brief History of </a:t>
            </a:r>
            <a:r>
              <a:rPr lang="en-US" sz="6399">
                <a:solidFill>
                  <a:srgbClr val="0283BD"/>
                </a:solidFill>
                <a:latin typeface="Open Sans Bold"/>
              </a:rPr>
              <a:t>Artificial Intelligence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56756"/>
            <a:ext cx="9085871" cy="10287000"/>
          </a:xfrm>
          <a:prstGeom prst="rect">
            <a:avLst/>
          </a:prstGeom>
          <a:solidFill>
            <a:srgbClr val="2A2A2A"/>
          </a:solidFill>
        </p:spPr>
      </p:sp>
      <p:sp>
        <p:nvSpPr>
          <p:cNvPr id="3" name="Freeform 3"/>
          <p:cNvSpPr/>
          <p:nvPr/>
        </p:nvSpPr>
        <p:spPr>
          <a:xfrm>
            <a:off x="10044857" y="7171028"/>
            <a:ext cx="1326479" cy="1326479"/>
          </a:xfrm>
          <a:custGeom>
            <a:avLst/>
            <a:gdLst/>
            <a:ahLst/>
            <a:cxnLst/>
            <a:rect l="l" t="t" r="r" b="b"/>
            <a:pathLst>
              <a:path w="1326479" h="1326479">
                <a:moveTo>
                  <a:pt x="0" y="0"/>
                </a:moveTo>
                <a:lnTo>
                  <a:pt x="1326479" y="0"/>
                </a:lnTo>
                <a:lnTo>
                  <a:pt x="1326479" y="1326479"/>
                </a:lnTo>
                <a:lnTo>
                  <a:pt x="0" y="1326479"/>
                </a:lnTo>
                <a:lnTo>
                  <a:pt x="0" y="0"/>
                </a:lnTo>
                <a:close/>
              </a:path>
            </a:pathLst>
          </a:custGeom>
          <a:blipFill>
            <a:blip r:embed="rId3"/>
            <a:stretch>
              <a:fillRect/>
            </a:stretch>
          </a:blipFill>
        </p:spPr>
      </p:sp>
      <p:sp>
        <p:nvSpPr>
          <p:cNvPr id="4" name="Freeform 4"/>
          <p:cNvSpPr/>
          <p:nvPr/>
        </p:nvSpPr>
        <p:spPr>
          <a:xfrm>
            <a:off x="10044857" y="5536985"/>
            <a:ext cx="1326832" cy="1326832"/>
          </a:xfrm>
          <a:custGeom>
            <a:avLst/>
            <a:gdLst/>
            <a:ahLst/>
            <a:cxnLst/>
            <a:rect l="l" t="t" r="r" b="b"/>
            <a:pathLst>
              <a:path w="1326832" h="1326832">
                <a:moveTo>
                  <a:pt x="0" y="0"/>
                </a:moveTo>
                <a:lnTo>
                  <a:pt x="1326833" y="0"/>
                </a:lnTo>
                <a:lnTo>
                  <a:pt x="1326833" y="1326833"/>
                </a:lnTo>
                <a:lnTo>
                  <a:pt x="0" y="1326833"/>
                </a:lnTo>
                <a:lnTo>
                  <a:pt x="0" y="0"/>
                </a:lnTo>
                <a:close/>
              </a:path>
            </a:pathLst>
          </a:custGeom>
          <a:blipFill>
            <a:blip r:embed="rId4"/>
            <a:stretch>
              <a:fillRect r="-911" b="-911"/>
            </a:stretch>
          </a:blipFill>
        </p:spPr>
      </p:sp>
      <p:sp>
        <p:nvSpPr>
          <p:cNvPr id="5" name="Freeform 5"/>
          <p:cNvSpPr/>
          <p:nvPr/>
        </p:nvSpPr>
        <p:spPr>
          <a:xfrm>
            <a:off x="10304261" y="2761703"/>
            <a:ext cx="808026" cy="1209839"/>
          </a:xfrm>
          <a:custGeom>
            <a:avLst/>
            <a:gdLst/>
            <a:ahLst/>
            <a:cxnLst/>
            <a:rect l="l" t="t" r="r" b="b"/>
            <a:pathLst>
              <a:path w="808026" h="1209839">
                <a:moveTo>
                  <a:pt x="0" y="0"/>
                </a:moveTo>
                <a:lnTo>
                  <a:pt x="808026" y="0"/>
                </a:lnTo>
                <a:lnTo>
                  <a:pt x="808026" y="1209839"/>
                </a:lnTo>
                <a:lnTo>
                  <a:pt x="0" y="1209839"/>
                </a:lnTo>
                <a:lnTo>
                  <a:pt x="0" y="0"/>
                </a:lnTo>
                <a:close/>
              </a:path>
            </a:pathLst>
          </a:custGeom>
          <a:blipFill>
            <a:blip r:embed="rId5"/>
            <a:stretch>
              <a:fillRect l="-62881" t="-18463" r="-14491"/>
            </a:stretch>
          </a:blipFill>
        </p:spPr>
      </p:sp>
      <p:sp>
        <p:nvSpPr>
          <p:cNvPr id="6" name="Freeform 6"/>
          <p:cNvSpPr/>
          <p:nvPr/>
        </p:nvSpPr>
        <p:spPr>
          <a:xfrm>
            <a:off x="9989206" y="4176310"/>
            <a:ext cx="1438135" cy="1438135"/>
          </a:xfrm>
          <a:custGeom>
            <a:avLst/>
            <a:gdLst/>
            <a:ahLst/>
            <a:cxnLst/>
            <a:rect l="l" t="t" r="r" b="b"/>
            <a:pathLst>
              <a:path w="1438135" h="1438135">
                <a:moveTo>
                  <a:pt x="0" y="0"/>
                </a:moveTo>
                <a:lnTo>
                  <a:pt x="1438135" y="0"/>
                </a:lnTo>
                <a:lnTo>
                  <a:pt x="1438135" y="1438135"/>
                </a:lnTo>
                <a:lnTo>
                  <a:pt x="0" y="1438135"/>
                </a:lnTo>
                <a:lnTo>
                  <a:pt x="0" y="0"/>
                </a:lnTo>
                <a:close/>
              </a:path>
            </a:pathLst>
          </a:custGeom>
          <a:blipFill>
            <a:blip r:embed="rId6"/>
            <a:stretch>
              <a:fillRect/>
            </a:stretch>
          </a:blipFill>
        </p:spPr>
      </p:sp>
      <p:sp>
        <p:nvSpPr>
          <p:cNvPr id="7" name="TextBox 7"/>
          <p:cNvSpPr txBox="1"/>
          <p:nvPr/>
        </p:nvSpPr>
        <p:spPr>
          <a:xfrm>
            <a:off x="11467140" y="1416165"/>
            <a:ext cx="5417891" cy="457200"/>
          </a:xfrm>
          <a:prstGeom prst="rect">
            <a:avLst/>
          </a:prstGeom>
        </p:spPr>
        <p:txBody>
          <a:bodyPr lIns="0" tIns="0" rIns="0" bIns="0" rtlCol="0" anchor="t">
            <a:spAutoFit/>
          </a:bodyPr>
          <a:lstStyle/>
          <a:p>
            <a:pPr marL="0" lvl="0" indent="0">
              <a:lnSpc>
                <a:spcPts val="3600"/>
              </a:lnSpc>
              <a:spcBef>
                <a:spcPct val="0"/>
              </a:spcBef>
            </a:pPr>
            <a:r>
              <a:rPr lang="en-US" sz="3000">
                <a:solidFill>
                  <a:srgbClr val="2A2A2A"/>
                </a:solidFill>
                <a:latin typeface="Open Sans Bold"/>
              </a:rPr>
              <a:t>Satisfaction and Well Being</a:t>
            </a:r>
          </a:p>
        </p:txBody>
      </p:sp>
      <p:sp>
        <p:nvSpPr>
          <p:cNvPr id="8" name="TextBox 8"/>
          <p:cNvSpPr txBox="1"/>
          <p:nvPr/>
        </p:nvSpPr>
        <p:spPr>
          <a:xfrm>
            <a:off x="11467140" y="2035306"/>
            <a:ext cx="5417891" cy="372745"/>
          </a:xfrm>
          <a:prstGeom prst="rect">
            <a:avLst/>
          </a:prstGeom>
        </p:spPr>
        <p:txBody>
          <a:bodyPr lIns="0" tIns="0" rIns="0" bIns="0" rtlCol="0" anchor="t">
            <a:spAutoFit/>
          </a:bodyPr>
          <a:lstStyle/>
          <a:p>
            <a:pPr marL="0" lvl="1" indent="0">
              <a:lnSpc>
                <a:spcPts val="3079"/>
              </a:lnSpc>
              <a:spcBef>
                <a:spcPct val="0"/>
              </a:spcBef>
            </a:pPr>
            <a:r>
              <a:rPr lang="en-US" sz="2199">
                <a:solidFill>
                  <a:srgbClr val="2A2A2A"/>
                </a:solidFill>
                <a:latin typeface="Open Sans"/>
              </a:rPr>
              <a:t>How fulfilled You Are</a:t>
            </a:r>
          </a:p>
        </p:txBody>
      </p:sp>
      <p:sp>
        <p:nvSpPr>
          <p:cNvPr id="9" name="TextBox 9"/>
          <p:cNvSpPr txBox="1"/>
          <p:nvPr/>
        </p:nvSpPr>
        <p:spPr>
          <a:xfrm>
            <a:off x="11467140" y="2827151"/>
            <a:ext cx="5417891" cy="457200"/>
          </a:xfrm>
          <a:prstGeom prst="rect">
            <a:avLst/>
          </a:prstGeom>
        </p:spPr>
        <p:txBody>
          <a:bodyPr lIns="0" tIns="0" rIns="0" bIns="0" rtlCol="0" anchor="t">
            <a:spAutoFit/>
          </a:bodyPr>
          <a:lstStyle/>
          <a:p>
            <a:pPr marL="0" lvl="0" indent="0">
              <a:lnSpc>
                <a:spcPts val="3600"/>
              </a:lnSpc>
              <a:spcBef>
                <a:spcPct val="0"/>
              </a:spcBef>
            </a:pPr>
            <a:r>
              <a:rPr lang="en-US" sz="3000">
                <a:solidFill>
                  <a:srgbClr val="2A2A2A"/>
                </a:solidFill>
                <a:latin typeface="Open Sans Bold"/>
              </a:rPr>
              <a:t>Performance</a:t>
            </a:r>
          </a:p>
        </p:txBody>
      </p:sp>
      <p:sp>
        <p:nvSpPr>
          <p:cNvPr id="10" name="TextBox 10"/>
          <p:cNvSpPr txBox="1"/>
          <p:nvPr/>
        </p:nvSpPr>
        <p:spPr>
          <a:xfrm>
            <a:off x="11467140" y="3446292"/>
            <a:ext cx="5417891" cy="372745"/>
          </a:xfrm>
          <a:prstGeom prst="rect">
            <a:avLst/>
          </a:prstGeom>
        </p:spPr>
        <p:txBody>
          <a:bodyPr lIns="0" tIns="0" rIns="0" bIns="0" rtlCol="0" anchor="t">
            <a:spAutoFit/>
          </a:bodyPr>
          <a:lstStyle/>
          <a:p>
            <a:pPr marL="0" lvl="1" indent="0">
              <a:lnSpc>
                <a:spcPts val="3079"/>
              </a:lnSpc>
              <a:spcBef>
                <a:spcPct val="0"/>
              </a:spcBef>
            </a:pPr>
            <a:r>
              <a:rPr lang="en-US" sz="2199">
                <a:solidFill>
                  <a:srgbClr val="2A2A2A"/>
                </a:solidFill>
                <a:latin typeface="Open Sans"/>
              </a:rPr>
              <a:t>Quality of Code and Value Created</a:t>
            </a:r>
          </a:p>
        </p:txBody>
      </p:sp>
      <p:sp>
        <p:nvSpPr>
          <p:cNvPr id="11" name="TextBox 11"/>
          <p:cNvSpPr txBox="1"/>
          <p:nvPr/>
        </p:nvSpPr>
        <p:spPr>
          <a:xfrm>
            <a:off x="11467140" y="4238137"/>
            <a:ext cx="5417891" cy="457200"/>
          </a:xfrm>
          <a:prstGeom prst="rect">
            <a:avLst/>
          </a:prstGeom>
        </p:spPr>
        <p:txBody>
          <a:bodyPr lIns="0" tIns="0" rIns="0" bIns="0" rtlCol="0" anchor="t">
            <a:spAutoFit/>
          </a:bodyPr>
          <a:lstStyle/>
          <a:p>
            <a:pPr marL="0" lvl="0" indent="0">
              <a:lnSpc>
                <a:spcPts val="3600"/>
              </a:lnSpc>
              <a:spcBef>
                <a:spcPct val="0"/>
              </a:spcBef>
            </a:pPr>
            <a:r>
              <a:rPr lang="en-US" sz="3000">
                <a:solidFill>
                  <a:srgbClr val="2A2A2A"/>
                </a:solidFill>
                <a:latin typeface="Open Sans Bold"/>
              </a:rPr>
              <a:t>Activity</a:t>
            </a:r>
          </a:p>
        </p:txBody>
      </p:sp>
      <p:sp>
        <p:nvSpPr>
          <p:cNvPr id="12" name="TextBox 12"/>
          <p:cNvSpPr txBox="1"/>
          <p:nvPr/>
        </p:nvSpPr>
        <p:spPr>
          <a:xfrm>
            <a:off x="11467140" y="4857278"/>
            <a:ext cx="5417891" cy="372745"/>
          </a:xfrm>
          <a:prstGeom prst="rect">
            <a:avLst/>
          </a:prstGeom>
        </p:spPr>
        <p:txBody>
          <a:bodyPr lIns="0" tIns="0" rIns="0" bIns="0" rtlCol="0" anchor="t">
            <a:spAutoFit/>
          </a:bodyPr>
          <a:lstStyle/>
          <a:p>
            <a:pPr marL="0" lvl="1" indent="0">
              <a:lnSpc>
                <a:spcPts val="3079"/>
              </a:lnSpc>
              <a:spcBef>
                <a:spcPct val="0"/>
              </a:spcBef>
            </a:pPr>
            <a:r>
              <a:rPr lang="en-US" sz="2199">
                <a:solidFill>
                  <a:srgbClr val="2A2A2A"/>
                </a:solidFill>
                <a:latin typeface="Open Sans"/>
              </a:rPr>
              <a:t>Code Commits and Pull Requests</a:t>
            </a:r>
          </a:p>
        </p:txBody>
      </p:sp>
      <p:sp>
        <p:nvSpPr>
          <p:cNvPr id="13" name="TextBox 13"/>
          <p:cNvSpPr txBox="1"/>
          <p:nvPr/>
        </p:nvSpPr>
        <p:spPr>
          <a:xfrm>
            <a:off x="11467140" y="5702961"/>
            <a:ext cx="5417891" cy="457200"/>
          </a:xfrm>
          <a:prstGeom prst="rect">
            <a:avLst/>
          </a:prstGeom>
        </p:spPr>
        <p:txBody>
          <a:bodyPr lIns="0" tIns="0" rIns="0" bIns="0" rtlCol="0" anchor="t">
            <a:spAutoFit/>
          </a:bodyPr>
          <a:lstStyle/>
          <a:p>
            <a:pPr marL="0" lvl="0" indent="0">
              <a:lnSpc>
                <a:spcPts val="3600"/>
              </a:lnSpc>
              <a:spcBef>
                <a:spcPct val="0"/>
              </a:spcBef>
            </a:pPr>
            <a:r>
              <a:rPr lang="en-US" sz="3000">
                <a:solidFill>
                  <a:srgbClr val="2A2A2A"/>
                </a:solidFill>
                <a:latin typeface="Open Sans Bold"/>
              </a:rPr>
              <a:t>Collaboration</a:t>
            </a:r>
          </a:p>
        </p:txBody>
      </p:sp>
      <p:sp>
        <p:nvSpPr>
          <p:cNvPr id="14" name="TextBox 14"/>
          <p:cNvSpPr txBox="1"/>
          <p:nvPr/>
        </p:nvSpPr>
        <p:spPr>
          <a:xfrm>
            <a:off x="11467140" y="6322102"/>
            <a:ext cx="5417891" cy="372745"/>
          </a:xfrm>
          <a:prstGeom prst="rect">
            <a:avLst/>
          </a:prstGeom>
        </p:spPr>
        <p:txBody>
          <a:bodyPr lIns="0" tIns="0" rIns="0" bIns="0" rtlCol="0" anchor="t">
            <a:spAutoFit/>
          </a:bodyPr>
          <a:lstStyle/>
          <a:p>
            <a:pPr marL="0" lvl="1" indent="0">
              <a:lnSpc>
                <a:spcPts val="3079"/>
              </a:lnSpc>
              <a:spcBef>
                <a:spcPct val="0"/>
              </a:spcBef>
            </a:pPr>
            <a:r>
              <a:rPr lang="en-US" sz="2199">
                <a:solidFill>
                  <a:srgbClr val="2A2A2A"/>
                </a:solidFill>
                <a:latin typeface="Open Sans"/>
              </a:rPr>
              <a:t>How Well You Work With Others</a:t>
            </a:r>
          </a:p>
        </p:txBody>
      </p:sp>
      <p:sp>
        <p:nvSpPr>
          <p:cNvPr id="15" name="TextBox 15"/>
          <p:cNvSpPr txBox="1"/>
          <p:nvPr/>
        </p:nvSpPr>
        <p:spPr>
          <a:xfrm>
            <a:off x="11467140" y="7115096"/>
            <a:ext cx="5417891" cy="457200"/>
          </a:xfrm>
          <a:prstGeom prst="rect">
            <a:avLst/>
          </a:prstGeom>
        </p:spPr>
        <p:txBody>
          <a:bodyPr lIns="0" tIns="0" rIns="0" bIns="0" rtlCol="0" anchor="t">
            <a:spAutoFit/>
          </a:bodyPr>
          <a:lstStyle/>
          <a:p>
            <a:pPr marL="0" lvl="0" indent="0">
              <a:lnSpc>
                <a:spcPts val="3600"/>
              </a:lnSpc>
              <a:spcBef>
                <a:spcPct val="0"/>
              </a:spcBef>
            </a:pPr>
            <a:r>
              <a:rPr lang="en-US" sz="3000">
                <a:solidFill>
                  <a:srgbClr val="2A2A2A"/>
                </a:solidFill>
                <a:latin typeface="Open Sans Bold"/>
              </a:rPr>
              <a:t>Efficiency/Flow</a:t>
            </a:r>
          </a:p>
        </p:txBody>
      </p:sp>
      <p:sp>
        <p:nvSpPr>
          <p:cNvPr id="16" name="TextBox 16"/>
          <p:cNvSpPr txBox="1"/>
          <p:nvPr/>
        </p:nvSpPr>
        <p:spPr>
          <a:xfrm>
            <a:off x="11467140" y="7734237"/>
            <a:ext cx="5417891" cy="763270"/>
          </a:xfrm>
          <a:prstGeom prst="rect">
            <a:avLst/>
          </a:prstGeom>
        </p:spPr>
        <p:txBody>
          <a:bodyPr lIns="0" tIns="0" rIns="0" bIns="0" rtlCol="0" anchor="t">
            <a:spAutoFit/>
          </a:bodyPr>
          <a:lstStyle/>
          <a:p>
            <a:pPr marL="0" lvl="1" indent="0">
              <a:lnSpc>
                <a:spcPts val="3079"/>
              </a:lnSpc>
              <a:spcBef>
                <a:spcPct val="0"/>
              </a:spcBef>
            </a:pPr>
            <a:r>
              <a:rPr lang="en-US" sz="2199">
                <a:solidFill>
                  <a:srgbClr val="2A2A2A"/>
                </a:solidFill>
                <a:latin typeface="Open Sans"/>
              </a:rPr>
              <a:t>Complete Work With Minimal Interruptions</a:t>
            </a:r>
          </a:p>
        </p:txBody>
      </p:sp>
      <p:grpSp>
        <p:nvGrpSpPr>
          <p:cNvPr id="17" name="Group 17"/>
          <p:cNvGrpSpPr/>
          <p:nvPr/>
        </p:nvGrpSpPr>
        <p:grpSpPr>
          <a:xfrm>
            <a:off x="1375383" y="1707310"/>
            <a:ext cx="6552237" cy="5043579"/>
            <a:chOff x="0" y="0"/>
            <a:chExt cx="8736316" cy="6724772"/>
          </a:xfrm>
        </p:grpSpPr>
        <p:sp>
          <p:nvSpPr>
            <p:cNvPr id="18" name="TextBox 18"/>
            <p:cNvSpPr txBox="1"/>
            <p:nvPr/>
          </p:nvSpPr>
          <p:spPr>
            <a:xfrm>
              <a:off x="0" y="0"/>
              <a:ext cx="8736316" cy="3657600"/>
            </a:xfrm>
            <a:prstGeom prst="rect">
              <a:avLst/>
            </a:prstGeom>
          </p:spPr>
          <p:txBody>
            <a:bodyPr lIns="0" tIns="0" rIns="0" bIns="0" rtlCol="0" anchor="t">
              <a:spAutoFit/>
            </a:bodyPr>
            <a:lstStyle/>
            <a:p>
              <a:pPr>
                <a:lnSpc>
                  <a:spcPts val="10800"/>
                </a:lnSpc>
              </a:pPr>
              <a:r>
                <a:rPr lang="en-US" sz="9000">
                  <a:solidFill>
                    <a:srgbClr val="0283BD"/>
                  </a:solidFill>
                  <a:latin typeface="Open Sans Bold"/>
                </a:rPr>
                <a:t>SPACE Framework</a:t>
              </a:r>
            </a:p>
          </p:txBody>
        </p:sp>
        <p:sp>
          <p:nvSpPr>
            <p:cNvPr id="19" name="TextBox 19"/>
            <p:cNvSpPr txBox="1"/>
            <p:nvPr/>
          </p:nvSpPr>
          <p:spPr>
            <a:xfrm>
              <a:off x="0" y="4286372"/>
              <a:ext cx="8736316" cy="2438400"/>
            </a:xfrm>
            <a:prstGeom prst="rect">
              <a:avLst/>
            </a:prstGeom>
          </p:spPr>
          <p:txBody>
            <a:bodyPr lIns="0" tIns="0" rIns="0" bIns="0" rtlCol="0" anchor="t">
              <a:spAutoFit/>
            </a:bodyPr>
            <a:lstStyle/>
            <a:p>
              <a:pPr>
                <a:lnSpc>
                  <a:spcPts val="3600"/>
                </a:lnSpc>
              </a:pPr>
              <a:r>
                <a:rPr lang="en-US" sz="3000">
                  <a:solidFill>
                    <a:srgbClr val="FFFFFF"/>
                  </a:solidFill>
                  <a:latin typeface="Open Sans Bold"/>
                </a:rPr>
                <a:t>A systematic approach to measuring, understanding, and optimizing engineering productivity. </a:t>
              </a:r>
            </a:p>
          </p:txBody>
        </p:sp>
      </p:grpSp>
      <p:sp>
        <p:nvSpPr>
          <p:cNvPr id="20" name="TextBox 20"/>
          <p:cNvSpPr txBox="1"/>
          <p:nvPr/>
        </p:nvSpPr>
        <p:spPr>
          <a:xfrm>
            <a:off x="1028700" y="9077325"/>
            <a:ext cx="6740872" cy="542925"/>
          </a:xfrm>
          <a:prstGeom prst="rect">
            <a:avLst/>
          </a:prstGeom>
        </p:spPr>
        <p:txBody>
          <a:bodyPr lIns="0" tIns="0" rIns="0" bIns="0" rtlCol="0" anchor="t">
            <a:spAutoFit/>
          </a:bodyPr>
          <a:lstStyle/>
          <a:p>
            <a:pPr algn="ctr">
              <a:lnSpc>
                <a:spcPts val="1439"/>
              </a:lnSpc>
              <a:spcBef>
                <a:spcPct val="0"/>
              </a:spcBef>
            </a:pPr>
            <a:r>
              <a:rPr lang="en-US" sz="1200">
                <a:solidFill>
                  <a:srgbClr val="CCCCCC"/>
                </a:solidFill>
                <a:latin typeface="Open Sans"/>
              </a:rPr>
              <a:t>Forsgren, N., Storey, M. A., Maddila, C., Zimmermann, T., Houck, B., &amp; Butler, J. (2021). The SPACE of developer productivity: There's more to it than you think. Queue, 19(1), 20-48. https://doi.org/10.1145/3454122.3454124</a:t>
            </a:r>
          </a:p>
        </p:txBody>
      </p:sp>
      <p:sp>
        <p:nvSpPr>
          <p:cNvPr id="21" name="Freeform 21"/>
          <p:cNvSpPr/>
          <p:nvPr/>
        </p:nvSpPr>
        <p:spPr>
          <a:xfrm>
            <a:off x="10089206" y="1397902"/>
            <a:ext cx="1377934" cy="1163775"/>
          </a:xfrm>
          <a:custGeom>
            <a:avLst/>
            <a:gdLst/>
            <a:ahLst/>
            <a:cxnLst/>
            <a:rect l="l" t="t" r="r" b="b"/>
            <a:pathLst>
              <a:path w="1377934" h="1163775">
                <a:moveTo>
                  <a:pt x="0" y="0"/>
                </a:moveTo>
                <a:lnTo>
                  <a:pt x="1377934" y="0"/>
                </a:lnTo>
                <a:lnTo>
                  <a:pt x="1377934" y="1163776"/>
                </a:lnTo>
                <a:lnTo>
                  <a:pt x="0" y="1163776"/>
                </a:lnTo>
                <a:lnTo>
                  <a:pt x="0" y="0"/>
                </a:lnTo>
                <a:close/>
              </a:path>
            </a:pathLst>
          </a:custGeom>
          <a:blipFill>
            <a:blip r:embed="rId7"/>
            <a:stretch>
              <a:fillRect t="-9201" b="-9201"/>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1047</TotalTime>
  <Words>4562</Words>
  <Application>Microsoft Macintosh PowerPoint</Application>
  <PresentationFormat>Custom</PresentationFormat>
  <Paragraphs>369</Paragraphs>
  <Slides>20</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Open Sans</vt:lpstr>
      <vt:lpstr>Arial</vt:lpstr>
      <vt:lpstr>Open Sans Bold</vt:lpstr>
      <vt:lpstr>Calibri</vt:lpstr>
      <vt:lpstr>Canva Sans</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Voice and AI Copilot to Improve Job Satisfaction</dc:title>
  <cp:lastModifiedBy>Scott Morgan</cp:lastModifiedBy>
  <cp:revision>5</cp:revision>
  <dcterms:created xsi:type="dcterms:W3CDTF">2006-08-16T00:00:00Z</dcterms:created>
  <dcterms:modified xsi:type="dcterms:W3CDTF">2023-08-27T21:18:32Z</dcterms:modified>
  <dc:identifier>DAFr183GPI0</dc:identifier>
</cp:coreProperties>
</file>