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Montserrat SemiBold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  <p:embeddedFont>
      <p:font typeface="Inter"/>
      <p:regular r:id="rId30"/>
      <p:bold r:id="rId31"/>
    </p:embeddedFont>
    <p:embeddedFont>
      <p:font typeface="Fira Sans Extra Condensed Medium"/>
      <p:regular r:id="rId32"/>
      <p:bold r:id="rId33"/>
      <p:italic r:id="rId34"/>
      <p:boldItalic r:id="rId35"/>
    </p:embeddedFont>
    <p:embeddedFont>
      <p:font typeface="Catamaran Light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MontserratSemiBold-regular.fntdata"/><Relationship Id="rId21" Type="http://schemas.openxmlformats.org/officeDocument/2006/relationships/slide" Target="slides/slide17.xml"/><Relationship Id="rId24" Type="http://schemas.openxmlformats.org/officeDocument/2006/relationships/font" Target="fonts/MontserratSemiBold-italic.fntdata"/><Relationship Id="rId23" Type="http://schemas.openxmlformats.org/officeDocument/2006/relationships/font" Target="fonts/MontserratSemiBo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regular.fntdata"/><Relationship Id="rId25" Type="http://schemas.openxmlformats.org/officeDocument/2006/relationships/font" Target="fonts/MontserratSemiBold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Inter-bold.fntdata"/><Relationship Id="rId30" Type="http://schemas.openxmlformats.org/officeDocument/2006/relationships/font" Target="fonts/Inter-regular.fntdata"/><Relationship Id="rId11" Type="http://schemas.openxmlformats.org/officeDocument/2006/relationships/slide" Target="slides/slide7.xml"/><Relationship Id="rId33" Type="http://schemas.openxmlformats.org/officeDocument/2006/relationships/font" Target="fonts/FiraSansExtraCondensedMedium-bold.fntdata"/><Relationship Id="rId10" Type="http://schemas.openxmlformats.org/officeDocument/2006/relationships/slide" Target="slides/slide6.xml"/><Relationship Id="rId32" Type="http://schemas.openxmlformats.org/officeDocument/2006/relationships/font" Target="fonts/FiraSansExtraCondensedMedium-regular.fntdata"/><Relationship Id="rId13" Type="http://schemas.openxmlformats.org/officeDocument/2006/relationships/slide" Target="slides/slide9.xml"/><Relationship Id="rId35" Type="http://schemas.openxmlformats.org/officeDocument/2006/relationships/font" Target="fonts/FiraSansExtraCondensedMedium-boldItalic.fntdata"/><Relationship Id="rId12" Type="http://schemas.openxmlformats.org/officeDocument/2006/relationships/slide" Target="slides/slide8.xml"/><Relationship Id="rId34" Type="http://schemas.openxmlformats.org/officeDocument/2006/relationships/font" Target="fonts/FiraSansExtraCondensedMedium-italic.fntdata"/><Relationship Id="rId15" Type="http://schemas.openxmlformats.org/officeDocument/2006/relationships/slide" Target="slides/slide11.xml"/><Relationship Id="rId37" Type="http://schemas.openxmlformats.org/officeDocument/2006/relationships/font" Target="fonts/CatamaranLight-bold.fntdata"/><Relationship Id="rId14" Type="http://schemas.openxmlformats.org/officeDocument/2006/relationships/slide" Target="slides/slide10.xml"/><Relationship Id="rId36" Type="http://schemas.openxmlformats.org/officeDocument/2006/relationships/font" Target="fonts/CatamaranLight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5b815cc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5b815cc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633bd420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7633bd420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75b815cc3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75b815cc3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5b815cc3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5b815cc3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7608047fb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7608047fb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7608047fb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7608047fb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7633bd420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7633bd420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9469d1f4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a9469d1f4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9fa94098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9fa94098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9469d1f4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9469d1f4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9469d1f4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9469d1f4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9fa940987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9fa940987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9fa940987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a9fa940987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9fa940987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9fa940987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9fa940987_3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9fa940987_3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9fa940987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9fa940987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7633bd420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7633bd420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43858" y="1172225"/>
            <a:ext cx="6770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643852" y="3261775"/>
            <a:ext cx="6770700" cy="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0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hasCustomPrompt="1" type="title"/>
          </p:nvPr>
        </p:nvSpPr>
        <p:spPr>
          <a:xfrm>
            <a:off x="713225" y="1412150"/>
            <a:ext cx="7717500" cy="16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2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713400" y="3069625"/>
            <a:ext cx="7717500" cy="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solidFill>
                  <a:schemeClr val="dk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/>
          <p:nvPr/>
        </p:nvSpPr>
        <p:spPr>
          <a:xfrm flipH="1" rot="10800000">
            <a:off x="0" y="257175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/>
          <p:nvPr/>
        </p:nvSpPr>
        <p:spPr>
          <a:xfrm flipH="1" rot="10800000">
            <a:off x="7927800" y="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title"/>
          </p:nvPr>
        </p:nvSpPr>
        <p:spPr>
          <a:xfrm>
            <a:off x="2683950" y="3273525"/>
            <a:ext cx="575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 flipH="1">
            <a:off x="2684000" y="1247225"/>
            <a:ext cx="5757300" cy="185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2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/>
          <p:nvPr/>
        </p:nvSpPr>
        <p:spPr>
          <a:xfrm flipH="1" rot="10800000">
            <a:off x="1216200" y="2571750"/>
            <a:ext cx="1216200" cy="25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 flipH="1" rot="10800000">
            <a:off x="0" y="1061825"/>
            <a:ext cx="1216200" cy="1509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2" type="ctrTitle"/>
          </p:nvPr>
        </p:nvSpPr>
        <p:spPr>
          <a:xfrm>
            <a:off x="2310350" y="1446813"/>
            <a:ext cx="21504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hasCustomPrompt="1" idx="3" type="title"/>
          </p:nvPr>
        </p:nvSpPr>
        <p:spPr>
          <a:xfrm>
            <a:off x="717800" y="1521025"/>
            <a:ext cx="1493400" cy="941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7000">
                <a:solidFill>
                  <a:srgbClr val="4A8C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2310350" y="1858875"/>
            <a:ext cx="21504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4" type="ctrTitle"/>
          </p:nvPr>
        </p:nvSpPr>
        <p:spPr>
          <a:xfrm>
            <a:off x="6233050" y="1446813"/>
            <a:ext cx="21504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hasCustomPrompt="1" idx="5" type="title"/>
          </p:nvPr>
        </p:nvSpPr>
        <p:spPr>
          <a:xfrm>
            <a:off x="4686400" y="1521025"/>
            <a:ext cx="1493400" cy="941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7000">
                <a:solidFill>
                  <a:srgbClr val="4A8C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 txBox="1"/>
          <p:nvPr>
            <p:ph idx="6" type="subTitle"/>
          </p:nvPr>
        </p:nvSpPr>
        <p:spPr>
          <a:xfrm>
            <a:off x="6275800" y="1858878"/>
            <a:ext cx="21504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7" type="ctrTitle"/>
          </p:nvPr>
        </p:nvSpPr>
        <p:spPr>
          <a:xfrm>
            <a:off x="2310350" y="2868777"/>
            <a:ext cx="21504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hasCustomPrompt="1" idx="8" type="title"/>
          </p:nvPr>
        </p:nvSpPr>
        <p:spPr>
          <a:xfrm>
            <a:off x="717800" y="2960450"/>
            <a:ext cx="1493400" cy="941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7000">
                <a:solidFill>
                  <a:srgbClr val="4A8C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4"/>
          <p:cNvSpPr txBox="1"/>
          <p:nvPr>
            <p:ph idx="9" type="subTitle"/>
          </p:nvPr>
        </p:nvSpPr>
        <p:spPr>
          <a:xfrm>
            <a:off x="2310350" y="3298325"/>
            <a:ext cx="21504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2" name="Google Shape;72;p14"/>
          <p:cNvSpPr txBox="1"/>
          <p:nvPr>
            <p:ph idx="13" type="ctrTitle"/>
          </p:nvPr>
        </p:nvSpPr>
        <p:spPr>
          <a:xfrm>
            <a:off x="6275650" y="2868775"/>
            <a:ext cx="21504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hasCustomPrompt="1" idx="14" type="title"/>
          </p:nvPr>
        </p:nvSpPr>
        <p:spPr>
          <a:xfrm>
            <a:off x="4686400" y="2960450"/>
            <a:ext cx="1493400" cy="941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7000">
                <a:solidFill>
                  <a:srgbClr val="4A8C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4"/>
          <p:cNvSpPr txBox="1"/>
          <p:nvPr>
            <p:ph idx="15" type="subTitle"/>
          </p:nvPr>
        </p:nvSpPr>
        <p:spPr>
          <a:xfrm>
            <a:off x="6275800" y="3298325"/>
            <a:ext cx="21504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4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5" name="Google Shape;75;p14"/>
          <p:cNvSpPr/>
          <p:nvPr/>
        </p:nvSpPr>
        <p:spPr>
          <a:xfrm>
            <a:off x="50" y="4834275"/>
            <a:ext cx="45720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4572000" y="483427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9" name="Google Shape;79;p15"/>
          <p:cNvSpPr txBox="1"/>
          <p:nvPr>
            <p:ph idx="1" type="subTitle"/>
          </p:nvPr>
        </p:nvSpPr>
        <p:spPr>
          <a:xfrm>
            <a:off x="1454225" y="33913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0" name="Google Shape;80;p15"/>
          <p:cNvSpPr txBox="1"/>
          <p:nvPr>
            <p:ph idx="2" type="subTitle"/>
          </p:nvPr>
        </p:nvSpPr>
        <p:spPr>
          <a:xfrm>
            <a:off x="1454225" y="37667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5"/>
          <p:cNvSpPr txBox="1"/>
          <p:nvPr>
            <p:ph idx="3" type="subTitle"/>
          </p:nvPr>
        </p:nvSpPr>
        <p:spPr>
          <a:xfrm>
            <a:off x="5427875" y="33913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2" name="Google Shape;82;p15"/>
          <p:cNvSpPr txBox="1"/>
          <p:nvPr>
            <p:ph idx="4" type="subTitle"/>
          </p:nvPr>
        </p:nvSpPr>
        <p:spPr>
          <a:xfrm>
            <a:off x="5427875" y="37667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15"/>
          <p:cNvSpPr/>
          <p:nvPr/>
        </p:nvSpPr>
        <p:spPr>
          <a:xfrm rot="5400000">
            <a:off x="-2131350" y="2050000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5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1" type="subTitle"/>
          </p:nvPr>
        </p:nvSpPr>
        <p:spPr>
          <a:xfrm>
            <a:off x="1098800" y="3775200"/>
            <a:ext cx="28131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7" name="Google Shape;87;p16"/>
          <p:cNvSpPr txBox="1"/>
          <p:nvPr>
            <p:ph idx="2" type="subTitle"/>
          </p:nvPr>
        </p:nvSpPr>
        <p:spPr>
          <a:xfrm>
            <a:off x="1098800" y="3051300"/>
            <a:ext cx="28131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16"/>
          <p:cNvSpPr txBox="1"/>
          <p:nvPr>
            <p:ph idx="3" type="subTitle"/>
          </p:nvPr>
        </p:nvSpPr>
        <p:spPr>
          <a:xfrm>
            <a:off x="1098800" y="2315550"/>
            <a:ext cx="28131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9" name="Google Shape;89;p16"/>
          <p:cNvSpPr txBox="1"/>
          <p:nvPr>
            <p:ph idx="4" type="subTitle"/>
          </p:nvPr>
        </p:nvSpPr>
        <p:spPr>
          <a:xfrm>
            <a:off x="1098800" y="1591650"/>
            <a:ext cx="28131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0" name="Google Shape;90;p16"/>
          <p:cNvSpPr/>
          <p:nvPr/>
        </p:nvSpPr>
        <p:spPr>
          <a:xfrm flipH="1" rot="10800000">
            <a:off x="5416200" y="1010100"/>
            <a:ext cx="1216200" cy="156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 flipH="1" rot="10800000">
            <a:off x="6632400" y="2571600"/>
            <a:ext cx="1216200" cy="25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idx="1" type="subTitle"/>
          </p:nvPr>
        </p:nvSpPr>
        <p:spPr>
          <a:xfrm>
            <a:off x="788100" y="23904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5" name="Google Shape;95;p17"/>
          <p:cNvSpPr txBox="1"/>
          <p:nvPr>
            <p:ph idx="2" type="subTitle"/>
          </p:nvPr>
        </p:nvSpPr>
        <p:spPr>
          <a:xfrm>
            <a:off x="788100" y="27658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" name="Google Shape;96;p17"/>
          <p:cNvSpPr txBox="1"/>
          <p:nvPr>
            <p:ph idx="3" type="subTitle"/>
          </p:nvPr>
        </p:nvSpPr>
        <p:spPr>
          <a:xfrm>
            <a:off x="3441150" y="23904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4" type="subTitle"/>
          </p:nvPr>
        </p:nvSpPr>
        <p:spPr>
          <a:xfrm>
            <a:off x="3441150" y="27658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8" name="Google Shape;98;p17"/>
          <p:cNvSpPr txBox="1"/>
          <p:nvPr>
            <p:ph idx="5" type="subTitle"/>
          </p:nvPr>
        </p:nvSpPr>
        <p:spPr>
          <a:xfrm>
            <a:off x="6094200" y="23904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9" name="Google Shape;99;p17"/>
          <p:cNvSpPr txBox="1"/>
          <p:nvPr>
            <p:ph idx="6" type="subTitle"/>
          </p:nvPr>
        </p:nvSpPr>
        <p:spPr>
          <a:xfrm>
            <a:off x="6094200" y="27658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17"/>
          <p:cNvSpPr/>
          <p:nvPr/>
        </p:nvSpPr>
        <p:spPr>
          <a:xfrm flipH="1">
            <a:off x="4572000" y="4834275"/>
            <a:ext cx="45720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 flipH="1">
            <a:off x="50" y="483427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3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1" type="subTitle"/>
          </p:nvPr>
        </p:nvSpPr>
        <p:spPr>
          <a:xfrm>
            <a:off x="1878275" y="1251675"/>
            <a:ext cx="27876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18"/>
          <p:cNvSpPr txBox="1"/>
          <p:nvPr>
            <p:ph idx="2" type="subTitle"/>
          </p:nvPr>
        </p:nvSpPr>
        <p:spPr>
          <a:xfrm>
            <a:off x="1878275" y="1744345"/>
            <a:ext cx="27876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3" type="subTitle"/>
          </p:nvPr>
        </p:nvSpPr>
        <p:spPr>
          <a:xfrm>
            <a:off x="5351497" y="1251675"/>
            <a:ext cx="27876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4" type="subTitle"/>
          </p:nvPr>
        </p:nvSpPr>
        <p:spPr>
          <a:xfrm>
            <a:off x="5351493" y="1744282"/>
            <a:ext cx="27876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5" type="subTitle"/>
          </p:nvPr>
        </p:nvSpPr>
        <p:spPr>
          <a:xfrm>
            <a:off x="1878275" y="2898148"/>
            <a:ext cx="27876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6" type="subTitle"/>
          </p:nvPr>
        </p:nvSpPr>
        <p:spPr>
          <a:xfrm>
            <a:off x="1878275" y="3390754"/>
            <a:ext cx="27876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7" type="subTitle"/>
          </p:nvPr>
        </p:nvSpPr>
        <p:spPr>
          <a:xfrm>
            <a:off x="5351425" y="2898156"/>
            <a:ext cx="27876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8" type="subTitle"/>
          </p:nvPr>
        </p:nvSpPr>
        <p:spPr>
          <a:xfrm>
            <a:off x="5351425" y="3390754"/>
            <a:ext cx="27876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9" type="subTitle"/>
          </p:nvPr>
        </p:nvSpPr>
        <p:spPr>
          <a:xfrm rot="-5400803">
            <a:off x="609009" y="1779468"/>
            <a:ext cx="1284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113" name="Google Shape;113;p18"/>
          <p:cNvSpPr txBox="1"/>
          <p:nvPr>
            <p:ph idx="13" type="subTitle"/>
          </p:nvPr>
        </p:nvSpPr>
        <p:spPr>
          <a:xfrm rot="-5400000">
            <a:off x="609075" y="3422400"/>
            <a:ext cx="12843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4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idx="1" type="subTitle"/>
          </p:nvPr>
        </p:nvSpPr>
        <p:spPr>
          <a:xfrm>
            <a:off x="5951340" y="1570850"/>
            <a:ext cx="24795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6" name="Google Shape;116;p19"/>
          <p:cNvSpPr txBox="1"/>
          <p:nvPr>
            <p:ph idx="2" type="subTitle"/>
          </p:nvPr>
        </p:nvSpPr>
        <p:spPr>
          <a:xfrm>
            <a:off x="5951336" y="1941975"/>
            <a:ext cx="24795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7" name="Google Shape;117;p19"/>
          <p:cNvSpPr txBox="1"/>
          <p:nvPr>
            <p:ph idx="3" type="subTitle"/>
          </p:nvPr>
        </p:nvSpPr>
        <p:spPr>
          <a:xfrm>
            <a:off x="5951276" y="3064926"/>
            <a:ext cx="24795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4" type="subTitle"/>
          </p:nvPr>
        </p:nvSpPr>
        <p:spPr>
          <a:xfrm>
            <a:off x="5951276" y="3436049"/>
            <a:ext cx="24795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" name="Google Shape;119;p19"/>
          <p:cNvSpPr txBox="1"/>
          <p:nvPr>
            <p:ph idx="5" type="subTitle"/>
          </p:nvPr>
        </p:nvSpPr>
        <p:spPr>
          <a:xfrm>
            <a:off x="3156090" y="1570850"/>
            <a:ext cx="24795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0" name="Google Shape;120;p19"/>
          <p:cNvSpPr txBox="1"/>
          <p:nvPr>
            <p:ph idx="6" type="subTitle"/>
          </p:nvPr>
        </p:nvSpPr>
        <p:spPr>
          <a:xfrm>
            <a:off x="3156036" y="1941975"/>
            <a:ext cx="24795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19"/>
          <p:cNvSpPr txBox="1"/>
          <p:nvPr>
            <p:ph idx="7" type="subTitle"/>
          </p:nvPr>
        </p:nvSpPr>
        <p:spPr>
          <a:xfrm>
            <a:off x="3156026" y="3064926"/>
            <a:ext cx="2479500" cy="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2" name="Google Shape;122;p19"/>
          <p:cNvSpPr txBox="1"/>
          <p:nvPr>
            <p:ph idx="8" type="subTitle"/>
          </p:nvPr>
        </p:nvSpPr>
        <p:spPr>
          <a:xfrm>
            <a:off x="3155976" y="3436049"/>
            <a:ext cx="2479500" cy="8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3" name="Google Shape;123;p19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4" name="Google Shape;124;p19"/>
          <p:cNvSpPr/>
          <p:nvPr/>
        </p:nvSpPr>
        <p:spPr>
          <a:xfrm rot="10800000">
            <a:off x="0" y="257175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9"/>
          <p:cNvSpPr/>
          <p:nvPr/>
        </p:nvSpPr>
        <p:spPr>
          <a:xfrm rot="10800000">
            <a:off x="1216200" y="1061825"/>
            <a:ext cx="1216200" cy="15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CUSTOM_6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984975" y="1495800"/>
            <a:ext cx="4055400" cy="7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" type="subTitle"/>
          </p:nvPr>
        </p:nvSpPr>
        <p:spPr>
          <a:xfrm>
            <a:off x="3994375" y="2142600"/>
            <a:ext cx="4055400" cy="15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0"/>
          <p:cNvSpPr/>
          <p:nvPr/>
        </p:nvSpPr>
        <p:spPr>
          <a:xfrm flipH="1" rot="10800000">
            <a:off x="0" y="2571825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/>
          <p:nvPr/>
        </p:nvSpPr>
        <p:spPr>
          <a:xfrm flipH="1" rot="10800000">
            <a:off x="1219200" y="1247175"/>
            <a:ext cx="1216200" cy="132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968425" y="2227050"/>
            <a:ext cx="4462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968275" y="3045375"/>
            <a:ext cx="4462500" cy="6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3968350" y="1262325"/>
            <a:ext cx="4462500" cy="11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/>
        </p:nvSpPr>
        <p:spPr>
          <a:xfrm flipH="1" rot="10800000">
            <a:off x="1441925" y="2571600"/>
            <a:ext cx="1216200" cy="159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/>
          <p:nvPr/>
        </p:nvSpPr>
        <p:spPr>
          <a:xfrm flipH="1" rot="10800000">
            <a:off x="2658125" y="0"/>
            <a:ext cx="12162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CUSTOM_10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730075" y="1631700"/>
            <a:ext cx="4700700" cy="10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1" type="subTitle"/>
          </p:nvPr>
        </p:nvSpPr>
        <p:spPr>
          <a:xfrm>
            <a:off x="3730075" y="2726700"/>
            <a:ext cx="4700700" cy="8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/>
          <p:nvPr/>
        </p:nvSpPr>
        <p:spPr>
          <a:xfrm flipH="1" rot="10800000">
            <a:off x="2110925" y="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/>
          <p:nvPr/>
        </p:nvSpPr>
        <p:spPr>
          <a:xfrm flipH="1" rot="10800000">
            <a:off x="0" y="257175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4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717800" y="383175"/>
            <a:ext cx="7708200" cy="9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7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717800" y="383175"/>
            <a:ext cx="7708200" cy="9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0" name="Google Shape;140;p23"/>
          <p:cNvSpPr/>
          <p:nvPr/>
        </p:nvSpPr>
        <p:spPr>
          <a:xfrm flipH="1">
            <a:off x="50" y="4834275"/>
            <a:ext cx="45720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/>
          <p:nvPr/>
        </p:nvSpPr>
        <p:spPr>
          <a:xfrm flipH="1">
            <a:off x="4572000" y="483427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9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717800" y="383175"/>
            <a:ext cx="7708200" cy="7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4" name="Google Shape;144;p24"/>
          <p:cNvSpPr txBox="1"/>
          <p:nvPr>
            <p:ph idx="1" type="subTitle"/>
          </p:nvPr>
        </p:nvSpPr>
        <p:spPr>
          <a:xfrm>
            <a:off x="717800" y="1255775"/>
            <a:ext cx="4631700" cy="33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5" name="Google Shape;145;p24"/>
          <p:cNvSpPr/>
          <p:nvPr/>
        </p:nvSpPr>
        <p:spPr>
          <a:xfrm>
            <a:off x="7927800" y="257160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hasCustomPrompt="1" type="title"/>
          </p:nvPr>
        </p:nvSpPr>
        <p:spPr>
          <a:xfrm>
            <a:off x="750975" y="2819150"/>
            <a:ext cx="2164200" cy="6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8" name="Google Shape;148;p25"/>
          <p:cNvSpPr txBox="1"/>
          <p:nvPr>
            <p:ph idx="1" type="subTitle"/>
          </p:nvPr>
        </p:nvSpPr>
        <p:spPr>
          <a:xfrm>
            <a:off x="750975" y="3390050"/>
            <a:ext cx="2164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" name="Google Shape;149;p25"/>
          <p:cNvSpPr txBox="1"/>
          <p:nvPr>
            <p:ph hasCustomPrompt="1" idx="2" type="title"/>
          </p:nvPr>
        </p:nvSpPr>
        <p:spPr>
          <a:xfrm>
            <a:off x="3508587" y="2819150"/>
            <a:ext cx="2164200" cy="6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0" name="Google Shape;150;p25"/>
          <p:cNvSpPr txBox="1"/>
          <p:nvPr>
            <p:ph idx="3" type="subTitle"/>
          </p:nvPr>
        </p:nvSpPr>
        <p:spPr>
          <a:xfrm>
            <a:off x="3508587" y="3390050"/>
            <a:ext cx="2164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" name="Google Shape;151;p25"/>
          <p:cNvSpPr txBox="1"/>
          <p:nvPr>
            <p:ph idx="4" type="title"/>
          </p:nvPr>
        </p:nvSpPr>
        <p:spPr>
          <a:xfrm>
            <a:off x="717800" y="383175"/>
            <a:ext cx="7708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2" name="Google Shape;152;p25"/>
          <p:cNvSpPr txBox="1"/>
          <p:nvPr>
            <p:ph hasCustomPrompt="1" idx="5" type="title"/>
          </p:nvPr>
        </p:nvSpPr>
        <p:spPr>
          <a:xfrm>
            <a:off x="6216100" y="2819150"/>
            <a:ext cx="2164200" cy="6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25"/>
          <p:cNvSpPr txBox="1"/>
          <p:nvPr>
            <p:ph idx="6" type="subTitle"/>
          </p:nvPr>
        </p:nvSpPr>
        <p:spPr>
          <a:xfrm>
            <a:off x="6216100" y="3390050"/>
            <a:ext cx="2164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4" name="Google Shape;154;p25"/>
          <p:cNvSpPr/>
          <p:nvPr/>
        </p:nvSpPr>
        <p:spPr>
          <a:xfrm flipH="1">
            <a:off x="50" y="4834275"/>
            <a:ext cx="45720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5"/>
          <p:cNvSpPr/>
          <p:nvPr/>
        </p:nvSpPr>
        <p:spPr>
          <a:xfrm flipH="1">
            <a:off x="4572000" y="483427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2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idx="1" type="subTitle"/>
          </p:nvPr>
        </p:nvSpPr>
        <p:spPr>
          <a:xfrm>
            <a:off x="711900" y="14760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8" name="Google Shape;158;p26"/>
          <p:cNvSpPr txBox="1"/>
          <p:nvPr>
            <p:ph idx="2" type="subTitle"/>
          </p:nvPr>
        </p:nvSpPr>
        <p:spPr>
          <a:xfrm>
            <a:off x="711900" y="18514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p26"/>
          <p:cNvSpPr txBox="1"/>
          <p:nvPr>
            <p:ph idx="3" type="subTitle"/>
          </p:nvPr>
        </p:nvSpPr>
        <p:spPr>
          <a:xfrm>
            <a:off x="2983950" y="14760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4" type="subTitle"/>
          </p:nvPr>
        </p:nvSpPr>
        <p:spPr>
          <a:xfrm>
            <a:off x="2983950" y="18514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26"/>
          <p:cNvSpPr txBox="1"/>
          <p:nvPr>
            <p:ph idx="5" type="subTitle"/>
          </p:nvPr>
        </p:nvSpPr>
        <p:spPr>
          <a:xfrm>
            <a:off x="5256000" y="14760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2" name="Google Shape;162;p26"/>
          <p:cNvSpPr txBox="1"/>
          <p:nvPr>
            <p:ph idx="6" type="subTitle"/>
          </p:nvPr>
        </p:nvSpPr>
        <p:spPr>
          <a:xfrm>
            <a:off x="5256000" y="18514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3" name="Google Shape;163;p26"/>
          <p:cNvSpPr txBox="1"/>
          <p:nvPr>
            <p:ph idx="7" type="subTitle"/>
          </p:nvPr>
        </p:nvSpPr>
        <p:spPr>
          <a:xfrm>
            <a:off x="711900" y="29522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4" name="Google Shape;164;p26"/>
          <p:cNvSpPr txBox="1"/>
          <p:nvPr>
            <p:ph idx="8" type="subTitle"/>
          </p:nvPr>
        </p:nvSpPr>
        <p:spPr>
          <a:xfrm>
            <a:off x="711900" y="33276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5" name="Google Shape;165;p26"/>
          <p:cNvSpPr txBox="1"/>
          <p:nvPr>
            <p:ph idx="9" type="subTitle"/>
          </p:nvPr>
        </p:nvSpPr>
        <p:spPr>
          <a:xfrm>
            <a:off x="2983950" y="29522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idx="13" type="subTitle"/>
          </p:nvPr>
        </p:nvSpPr>
        <p:spPr>
          <a:xfrm>
            <a:off x="2983950" y="33276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26"/>
          <p:cNvSpPr txBox="1"/>
          <p:nvPr>
            <p:ph idx="14" type="subTitle"/>
          </p:nvPr>
        </p:nvSpPr>
        <p:spPr>
          <a:xfrm>
            <a:off x="5256000" y="29522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8" name="Google Shape;168;p26"/>
          <p:cNvSpPr txBox="1"/>
          <p:nvPr>
            <p:ph idx="15" type="subTitle"/>
          </p:nvPr>
        </p:nvSpPr>
        <p:spPr>
          <a:xfrm>
            <a:off x="5256000" y="33276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9" name="Google Shape;169;p26"/>
          <p:cNvSpPr txBox="1"/>
          <p:nvPr>
            <p:ph type="title"/>
          </p:nvPr>
        </p:nvSpPr>
        <p:spPr>
          <a:xfrm>
            <a:off x="717800" y="383175"/>
            <a:ext cx="7708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0" name="Google Shape;170;p26"/>
          <p:cNvSpPr/>
          <p:nvPr/>
        </p:nvSpPr>
        <p:spPr>
          <a:xfrm>
            <a:off x="7927800" y="257160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6"/>
          <p:cNvSpPr/>
          <p:nvPr/>
        </p:nvSpPr>
        <p:spPr>
          <a:xfrm>
            <a:off x="7927800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713225" y="445025"/>
            <a:ext cx="3858900" cy="13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7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4" name="Google Shape;174;p27"/>
          <p:cNvSpPr txBox="1"/>
          <p:nvPr/>
        </p:nvSpPr>
        <p:spPr>
          <a:xfrm>
            <a:off x="713225" y="3485675"/>
            <a:ext cx="39561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100">
                <a:solidFill>
                  <a:schemeClr val="accent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100">
                <a:solidFill>
                  <a:schemeClr val="accent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b="1" lang="en" sz="1100">
                <a:solidFill>
                  <a:schemeClr val="accent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7"/>
          <p:cNvSpPr/>
          <p:nvPr/>
        </p:nvSpPr>
        <p:spPr>
          <a:xfrm>
            <a:off x="6711600" y="25716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7927800" y="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 sz="12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○"/>
              <a:defRPr sz="1200"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713225" y="38404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713225" y="384048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713225" y="2371675"/>
            <a:ext cx="2987100" cy="12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3962400" y="2371675"/>
            <a:ext cx="2987100" cy="12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"/>
              <a:defRPr sz="1400"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●"/>
              <a:defRPr sz="1200"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43"/>
              </a:buClr>
              <a:buSzPts val="1400"/>
              <a:buFont typeface="Quicksand Medium"/>
              <a:buChar char="○"/>
              <a:defRPr sz="1200"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43"/>
              </a:buClr>
              <a:buSzPts val="1400"/>
              <a:buFont typeface="Quicksand Medium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3" type="subTitle"/>
          </p:nvPr>
        </p:nvSpPr>
        <p:spPr>
          <a:xfrm>
            <a:off x="713225" y="1925800"/>
            <a:ext cx="29871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4" type="subTitle"/>
          </p:nvPr>
        </p:nvSpPr>
        <p:spPr>
          <a:xfrm>
            <a:off x="3962400" y="1925800"/>
            <a:ext cx="29871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/>
          <p:nvPr/>
        </p:nvSpPr>
        <p:spPr>
          <a:xfrm>
            <a:off x="7520700" y="20511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6304500" y="0"/>
            <a:ext cx="1216200" cy="20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717800" y="383175"/>
            <a:ext cx="7708200" cy="6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" name="Google Shape;31;p6"/>
          <p:cNvSpPr/>
          <p:nvPr/>
        </p:nvSpPr>
        <p:spPr>
          <a:xfrm rot="5400000">
            <a:off x="6703350" y="2702925"/>
            <a:ext cx="4572000" cy="30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1156525" y="1340400"/>
            <a:ext cx="4232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1156525" y="2096100"/>
            <a:ext cx="4232100" cy="20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chemeClr val="accent2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/>
          <p:nvPr/>
        </p:nvSpPr>
        <p:spPr>
          <a:xfrm>
            <a:off x="6732125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7951325" y="257175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713225" y="1170000"/>
            <a:ext cx="5533200" cy="280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8"/>
          <p:cNvSpPr/>
          <p:nvPr/>
        </p:nvSpPr>
        <p:spPr>
          <a:xfrm>
            <a:off x="6732125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7951325" y="2571750"/>
            <a:ext cx="1216200" cy="134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type="title"/>
          </p:nvPr>
        </p:nvSpPr>
        <p:spPr>
          <a:xfrm>
            <a:off x="713375" y="2227050"/>
            <a:ext cx="4462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713225" y="3045375"/>
            <a:ext cx="4462500" cy="6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hasCustomPrompt="1" idx="2" type="title"/>
          </p:nvPr>
        </p:nvSpPr>
        <p:spPr>
          <a:xfrm>
            <a:off x="713300" y="1262325"/>
            <a:ext cx="4462500" cy="11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6" name="Google Shape;46;p9"/>
          <p:cNvSpPr/>
          <p:nvPr/>
        </p:nvSpPr>
        <p:spPr>
          <a:xfrm>
            <a:off x="5270400" y="979500"/>
            <a:ext cx="1216200" cy="159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>
            <a:off x="6486600" y="2571900"/>
            <a:ext cx="12162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713225" y="544075"/>
            <a:ext cx="4264800" cy="15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3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>
            <p:ph type="ctrTitle"/>
          </p:nvPr>
        </p:nvSpPr>
        <p:spPr>
          <a:xfrm>
            <a:off x="1643858" y="1172225"/>
            <a:ext cx="6770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accent1"/>
                </a:solidFill>
              </a:rPr>
              <a:t>Impacts of </a:t>
            </a:r>
            <a:r>
              <a:rPr lang="en" sz="4300">
                <a:solidFill>
                  <a:schemeClr val="dk2"/>
                </a:solidFill>
              </a:rPr>
              <a:t>Digital Humans</a:t>
            </a:r>
            <a:r>
              <a:rPr lang="en" sz="4300">
                <a:solidFill>
                  <a:schemeClr val="accent1"/>
                </a:solidFill>
              </a:rPr>
              <a:t> on Voice and Chat Interactions</a:t>
            </a:r>
            <a:r>
              <a:rPr lang="en" sz="4300">
                <a:solidFill>
                  <a:schemeClr val="accent1"/>
                </a:solidFill>
              </a:rPr>
              <a:t> </a:t>
            </a:r>
            <a:endParaRPr sz="4300">
              <a:solidFill>
                <a:srgbClr val="4A8CFF"/>
              </a:solidFill>
            </a:endParaRPr>
          </a:p>
        </p:txBody>
      </p:sp>
      <p:sp>
        <p:nvSpPr>
          <p:cNvPr id="182" name="Google Shape;182;p28"/>
          <p:cNvSpPr txBox="1"/>
          <p:nvPr>
            <p:ph idx="1" type="subTitle"/>
          </p:nvPr>
        </p:nvSpPr>
        <p:spPr>
          <a:xfrm>
            <a:off x="1643852" y="3261775"/>
            <a:ext cx="6770700" cy="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Gillian Eiserman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Conversation Designer @ </a:t>
            </a:r>
            <a:r>
              <a:rPr lang="en" sz="1300"/>
              <a:t>General Motors</a:t>
            </a:r>
            <a:endParaRPr sz="13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 txBox="1"/>
          <p:nvPr>
            <p:ph type="title"/>
          </p:nvPr>
        </p:nvSpPr>
        <p:spPr>
          <a:xfrm>
            <a:off x="756825" y="761823"/>
            <a:ext cx="7717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1"/>
                </a:solidFill>
              </a:rPr>
              <a:t>Engaging the User</a:t>
            </a:r>
            <a:endParaRPr sz="2800">
              <a:solidFill>
                <a:schemeClr val="accent1"/>
              </a:solidFill>
            </a:endParaRPr>
          </a:p>
        </p:txBody>
      </p:sp>
      <p:sp>
        <p:nvSpPr>
          <p:cNvPr id="272" name="Google Shape;272;p37"/>
          <p:cNvSpPr txBox="1"/>
          <p:nvPr/>
        </p:nvSpPr>
        <p:spPr>
          <a:xfrm>
            <a:off x="1614150" y="1702975"/>
            <a:ext cx="5915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Research shows that as humans, we find conversations with another person’s face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more engaging </a:t>
            </a: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than without</a:t>
            </a:r>
            <a:r>
              <a:rPr baseline="30000"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  This means that digital humans can help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drive user engagement</a:t>
            </a: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and make the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experience more impactful</a:t>
            </a: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37"/>
          <p:cNvSpPr txBox="1"/>
          <p:nvPr>
            <p:ph idx="4294967295" type="subTitle"/>
          </p:nvPr>
        </p:nvSpPr>
        <p:spPr>
          <a:xfrm>
            <a:off x="2544300" y="4713150"/>
            <a:ext cx="4055400" cy="2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1</a:t>
            </a:r>
            <a:r>
              <a:rPr lang="en" sz="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http://up.csail.mit.edu/other-pubs/las2014-pguo-engagement.pdf</a:t>
            </a:r>
            <a:endParaRPr sz="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/>
          <p:nvPr/>
        </p:nvSpPr>
        <p:spPr>
          <a:xfrm>
            <a:off x="3703875" y="851100"/>
            <a:ext cx="488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3BA3"/>
                </a:solidFill>
                <a:latin typeface="Montserrat"/>
                <a:ea typeface="Montserrat"/>
                <a:cs typeface="Montserrat"/>
                <a:sym typeface="Montserrat"/>
              </a:rPr>
              <a:t>Engaging the User</a:t>
            </a:r>
            <a:endParaRPr b="1" sz="2800">
              <a:solidFill>
                <a:srgbClr val="003BA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2793325" y="2026925"/>
            <a:ext cx="5823600" cy="1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Having a digital human can make the conversation</a:t>
            </a: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seem more personal</a:t>
            </a: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especially if they are able to respond to visual and verbal cues from the user. 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This helps to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 trust </a:t>
            </a:r>
            <a:r>
              <a:rPr lang="en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with the experience and the brand.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 and Processing</a:t>
            </a:r>
            <a:endParaRPr/>
          </a:p>
        </p:txBody>
      </p:sp>
      <p:sp>
        <p:nvSpPr>
          <p:cNvPr id="285" name="Google Shape;285;p39"/>
          <p:cNvSpPr txBox="1"/>
          <p:nvPr>
            <p:ph idx="1" type="subTitle"/>
          </p:nvPr>
        </p:nvSpPr>
        <p:spPr>
          <a:xfrm>
            <a:off x="788100" y="23904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Agent is typing…</a:t>
            </a:r>
            <a:endParaRPr/>
          </a:p>
        </p:txBody>
      </p:sp>
      <p:sp>
        <p:nvSpPr>
          <p:cNvPr id="286" name="Google Shape;286;p39"/>
          <p:cNvSpPr txBox="1"/>
          <p:nvPr>
            <p:ph idx="2" type="subTitle"/>
          </p:nvPr>
        </p:nvSpPr>
        <p:spPr>
          <a:xfrm>
            <a:off x="788100" y="27658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chat and voice, small amount of lag is normal and users are </a:t>
            </a:r>
            <a:r>
              <a:rPr lang="en"/>
              <a:t>often</a:t>
            </a:r>
            <a:r>
              <a:rPr lang="en"/>
              <a:t> used to it</a:t>
            </a:r>
            <a:endParaRPr/>
          </a:p>
        </p:txBody>
      </p:sp>
      <p:sp>
        <p:nvSpPr>
          <p:cNvPr id="287" name="Google Shape;287;p39"/>
          <p:cNvSpPr txBox="1"/>
          <p:nvPr>
            <p:ph idx="3" type="subTitle"/>
          </p:nvPr>
        </p:nvSpPr>
        <p:spPr>
          <a:xfrm>
            <a:off x="3441150" y="2390400"/>
            <a:ext cx="22617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*crickets*</a:t>
            </a:r>
            <a:endParaRPr/>
          </a:p>
        </p:txBody>
      </p:sp>
      <p:sp>
        <p:nvSpPr>
          <p:cNvPr id="288" name="Google Shape;288;p39"/>
          <p:cNvSpPr txBox="1"/>
          <p:nvPr>
            <p:ph idx="4" type="subTitle"/>
          </p:nvPr>
        </p:nvSpPr>
        <p:spPr>
          <a:xfrm>
            <a:off x="3441150" y="2765850"/>
            <a:ext cx="2261700" cy="7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But when face-to-face with a </a:t>
            </a:r>
            <a:r>
              <a:rPr lang="en"/>
              <a:t>digital</a:t>
            </a:r>
            <a:r>
              <a:rPr lang="en"/>
              <a:t> human, it’s more apparent and unnerving</a:t>
            </a:r>
            <a:endParaRPr/>
          </a:p>
        </p:txBody>
      </p:sp>
      <p:grpSp>
        <p:nvGrpSpPr>
          <p:cNvPr id="289" name="Google Shape;289;p39"/>
          <p:cNvGrpSpPr/>
          <p:nvPr/>
        </p:nvGrpSpPr>
        <p:grpSpPr>
          <a:xfrm>
            <a:off x="1767404" y="1969498"/>
            <a:ext cx="429782" cy="419033"/>
            <a:chOff x="-42430625" y="1949750"/>
            <a:chExt cx="322950" cy="315775"/>
          </a:xfrm>
        </p:grpSpPr>
        <p:sp>
          <p:nvSpPr>
            <p:cNvPr id="290" name="Google Shape;290;p39"/>
            <p:cNvSpPr/>
            <p:nvPr/>
          </p:nvSpPr>
          <p:spPr>
            <a:xfrm>
              <a:off x="-42353450" y="2065525"/>
              <a:ext cx="40975" cy="41000"/>
            </a:xfrm>
            <a:custGeom>
              <a:rect b="b" l="l" r="r" t="t"/>
              <a:pathLst>
                <a:path extrusionOk="0" h="1640" w="1639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61" y="1639"/>
                    <a:pt x="1639" y="1293"/>
                    <a:pt x="1639" y="820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9"/>
            <p:cNvSpPr/>
            <p:nvPr/>
          </p:nvSpPr>
          <p:spPr>
            <a:xfrm>
              <a:off x="-42289650" y="2065525"/>
              <a:ext cx="40975" cy="41000"/>
            </a:xfrm>
            <a:custGeom>
              <a:rect b="b" l="l" r="r" t="t"/>
              <a:pathLst>
                <a:path extrusionOk="0" h="1640" w="1639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92" y="1639"/>
                    <a:pt x="1639" y="1293"/>
                    <a:pt x="1639" y="820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9"/>
            <p:cNvSpPr/>
            <p:nvPr/>
          </p:nvSpPr>
          <p:spPr>
            <a:xfrm>
              <a:off x="-42226625" y="2065525"/>
              <a:ext cx="40975" cy="41000"/>
            </a:xfrm>
            <a:custGeom>
              <a:rect b="b" l="l" r="r" t="t"/>
              <a:pathLst>
                <a:path extrusionOk="0" h="1640" w="1639">
                  <a:moveTo>
                    <a:pt x="819" y="1"/>
                  </a:moveTo>
                  <a:cubicBezTo>
                    <a:pt x="378" y="1"/>
                    <a:pt x="0" y="379"/>
                    <a:pt x="0" y="820"/>
                  </a:cubicBezTo>
                  <a:cubicBezTo>
                    <a:pt x="0" y="1293"/>
                    <a:pt x="378" y="1639"/>
                    <a:pt x="819" y="1639"/>
                  </a:cubicBezTo>
                  <a:cubicBezTo>
                    <a:pt x="1292" y="1639"/>
                    <a:pt x="1638" y="1293"/>
                    <a:pt x="1638" y="820"/>
                  </a:cubicBezTo>
                  <a:cubicBezTo>
                    <a:pt x="1638" y="379"/>
                    <a:pt x="1292" y="1"/>
                    <a:pt x="8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-42430625" y="1949750"/>
              <a:ext cx="322950" cy="315775"/>
            </a:xfrm>
            <a:custGeom>
              <a:rect b="b" l="l" r="r" t="t"/>
              <a:pathLst>
                <a:path extrusionOk="0" h="12631" w="12918">
                  <a:moveTo>
                    <a:pt x="6427" y="757"/>
                  </a:moveTo>
                  <a:cubicBezTo>
                    <a:pt x="8790" y="757"/>
                    <a:pt x="10712" y="2017"/>
                    <a:pt x="11500" y="3655"/>
                  </a:cubicBezTo>
                  <a:cubicBezTo>
                    <a:pt x="12098" y="4821"/>
                    <a:pt x="12098" y="6081"/>
                    <a:pt x="11500" y="7215"/>
                  </a:cubicBezTo>
                  <a:cubicBezTo>
                    <a:pt x="10679" y="8857"/>
                    <a:pt x="8789" y="10067"/>
                    <a:pt x="6472" y="10067"/>
                  </a:cubicBezTo>
                  <a:cubicBezTo>
                    <a:pt x="6210" y="10067"/>
                    <a:pt x="5943" y="10051"/>
                    <a:pt x="5671" y="10019"/>
                  </a:cubicBezTo>
                  <a:cubicBezTo>
                    <a:pt x="5545" y="10019"/>
                    <a:pt x="5451" y="10051"/>
                    <a:pt x="5325" y="10145"/>
                  </a:cubicBezTo>
                  <a:lnTo>
                    <a:pt x="4285" y="11153"/>
                  </a:lnTo>
                  <a:lnTo>
                    <a:pt x="4285" y="9988"/>
                  </a:lnTo>
                  <a:cubicBezTo>
                    <a:pt x="4285" y="9830"/>
                    <a:pt x="4190" y="9673"/>
                    <a:pt x="4033" y="9578"/>
                  </a:cubicBezTo>
                  <a:cubicBezTo>
                    <a:pt x="3088" y="9200"/>
                    <a:pt x="2300" y="8602"/>
                    <a:pt x="1796" y="7908"/>
                  </a:cubicBezTo>
                  <a:cubicBezTo>
                    <a:pt x="0" y="5577"/>
                    <a:pt x="1071" y="2458"/>
                    <a:pt x="4033" y="1229"/>
                  </a:cubicBezTo>
                  <a:cubicBezTo>
                    <a:pt x="4726" y="914"/>
                    <a:pt x="5545" y="757"/>
                    <a:pt x="6427" y="757"/>
                  </a:cubicBezTo>
                  <a:close/>
                  <a:moveTo>
                    <a:pt x="6427" y="1"/>
                  </a:moveTo>
                  <a:cubicBezTo>
                    <a:pt x="2962" y="1"/>
                    <a:pt x="126" y="2427"/>
                    <a:pt x="126" y="5451"/>
                  </a:cubicBezTo>
                  <a:cubicBezTo>
                    <a:pt x="126" y="7593"/>
                    <a:pt x="1544" y="9389"/>
                    <a:pt x="3497" y="10303"/>
                  </a:cubicBezTo>
                  <a:lnTo>
                    <a:pt x="3497" y="12193"/>
                  </a:lnTo>
                  <a:cubicBezTo>
                    <a:pt x="3497" y="12319"/>
                    <a:pt x="3560" y="12477"/>
                    <a:pt x="3655" y="12540"/>
                  </a:cubicBezTo>
                  <a:cubicBezTo>
                    <a:pt x="3729" y="12599"/>
                    <a:pt x="3825" y="12631"/>
                    <a:pt x="3921" y="12631"/>
                  </a:cubicBezTo>
                  <a:cubicBezTo>
                    <a:pt x="4029" y="12631"/>
                    <a:pt x="4139" y="12591"/>
                    <a:pt x="4222" y="12508"/>
                  </a:cubicBezTo>
                  <a:lnTo>
                    <a:pt x="5829" y="10901"/>
                  </a:lnTo>
                  <a:cubicBezTo>
                    <a:pt x="6063" y="10925"/>
                    <a:pt x="6295" y="10936"/>
                    <a:pt x="6524" y="10936"/>
                  </a:cubicBezTo>
                  <a:cubicBezTo>
                    <a:pt x="9075" y="10936"/>
                    <a:pt x="11304" y="9530"/>
                    <a:pt x="12287" y="7593"/>
                  </a:cubicBezTo>
                  <a:cubicBezTo>
                    <a:pt x="12917" y="6239"/>
                    <a:pt x="12917" y="4663"/>
                    <a:pt x="12256" y="3309"/>
                  </a:cubicBezTo>
                  <a:cubicBezTo>
                    <a:pt x="11311" y="1324"/>
                    <a:pt x="9074" y="1"/>
                    <a:pt x="6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4" name="Google Shape;294;p39"/>
          <p:cNvGrpSpPr/>
          <p:nvPr/>
        </p:nvGrpSpPr>
        <p:grpSpPr>
          <a:xfrm>
            <a:off x="4357014" y="1964132"/>
            <a:ext cx="429762" cy="429776"/>
            <a:chOff x="1777925" y="1953700"/>
            <a:chExt cx="294600" cy="296950"/>
          </a:xfrm>
        </p:grpSpPr>
        <p:sp>
          <p:nvSpPr>
            <p:cNvPr id="295" name="Google Shape;295;p39"/>
            <p:cNvSpPr/>
            <p:nvPr/>
          </p:nvSpPr>
          <p:spPr>
            <a:xfrm>
              <a:off x="1794450" y="2052125"/>
              <a:ext cx="278075" cy="198525"/>
            </a:xfrm>
            <a:custGeom>
              <a:rect b="b" l="l" r="r" t="t"/>
              <a:pathLst>
                <a:path extrusionOk="0" h="7941" w="11123">
                  <a:moveTo>
                    <a:pt x="10545" y="1"/>
                  </a:moveTo>
                  <a:cubicBezTo>
                    <a:pt x="10499" y="1"/>
                    <a:pt x="10449" y="11"/>
                    <a:pt x="10397" y="33"/>
                  </a:cubicBezTo>
                  <a:cubicBezTo>
                    <a:pt x="10208" y="64"/>
                    <a:pt x="10145" y="253"/>
                    <a:pt x="10177" y="474"/>
                  </a:cubicBezTo>
                  <a:cubicBezTo>
                    <a:pt x="10334" y="1009"/>
                    <a:pt x="10460" y="1514"/>
                    <a:pt x="10460" y="1986"/>
                  </a:cubicBezTo>
                  <a:cubicBezTo>
                    <a:pt x="10460" y="4885"/>
                    <a:pt x="8129" y="7247"/>
                    <a:pt x="5199" y="7247"/>
                  </a:cubicBezTo>
                  <a:cubicBezTo>
                    <a:pt x="3561" y="7247"/>
                    <a:pt x="2017" y="6460"/>
                    <a:pt x="1040" y="5137"/>
                  </a:cubicBezTo>
                  <a:lnTo>
                    <a:pt x="1734" y="5137"/>
                  </a:lnTo>
                  <a:cubicBezTo>
                    <a:pt x="1954" y="5137"/>
                    <a:pt x="2112" y="4979"/>
                    <a:pt x="2112" y="4790"/>
                  </a:cubicBezTo>
                  <a:cubicBezTo>
                    <a:pt x="2112" y="4601"/>
                    <a:pt x="1954" y="4444"/>
                    <a:pt x="1734" y="4444"/>
                  </a:cubicBezTo>
                  <a:lnTo>
                    <a:pt x="379" y="4444"/>
                  </a:lnTo>
                  <a:cubicBezTo>
                    <a:pt x="158" y="4444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79" y="6523"/>
                  </a:cubicBezTo>
                  <a:cubicBezTo>
                    <a:pt x="568" y="6523"/>
                    <a:pt x="725" y="6365"/>
                    <a:pt x="725" y="6176"/>
                  </a:cubicBezTo>
                  <a:lnTo>
                    <a:pt x="725" y="5830"/>
                  </a:lnTo>
                  <a:cubicBezTo>
                    <a:pt x="1860" y="7184"/>
                    <a:pt x="3529" y="7941"/>
                    <a:pt x="5199" y="7941"/>
                  </a:cubicBezTo>
                  <a:cubicBezTo>
                    <a:pt x="8476" y="7941"/>
                    <a:pt x="11122" y="5294"/>
                    <a:pt x="11122" y="2049"/>
                  </a:cubicBezTo>
                  <a:cubicBezTo>
                    <a:pt x="11122" y="1482"/>
                    <a:pt x="11028" y="883"/>
                    <a:pt x="10839" y="253"/>
                  </a:cubicBezTo>
                  <a:cubicBezTo>
                    <a:pt x="10814" y="109"/>
                    <a:pt x="10698" y="1"/>
                    <a:pt x="10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9"/>
            <p:cNvSpPr/>
            <p:nvPr/>
          </p:nvSpPr>
          <p:spPr>
            <a:xfrm>
              <a:off x="1777925" y="1953700"/>
              <a:ext cx="278050" cy="198675"/>
            </a:xfrm>
            <a:custGeom>
              <a:rect b="b" l="l" r="r" t="t"/>
              <a:pathLst>
                <a:path extrusionOk="0" h="7947" w="11122">
                  <a:moveTo>
                    <a:pt x="5892" y="0"/>
                  </a:moveTo>
                  <a:cubicBezTo>
                    <a:pt x="2647" y="0"/>
                    <a:pt x="0" y="2615"/>
                    <a:pt x="0" y="5892"/>
                  </a:cubicBezTo>
                  <a:cubicBezTo>
                    <a:pt x="0" y="6459"/>
                    <a:pt x="63" y="7026"/>
                    <a:pt x="284" y="7656"/>
                  </a:cubicBezTo>
                  <a:cubicBezTo>
                    <a:pt x="310" y="7869"/>
                    <a:pt x="450" y="7947"/>
                    <a:pt x="606" y="7947"/>
                  </a:cubicBezTo>
                  <a:cubicBezTo>
                    <a:pt x="635" y="7947"/>
                    <a:pt x="664" y="7944"/>
                    <a:pt x="693" y="7939"/>
                  </a:cubicBezTo>
                  <a:cubicBezTo>
                    <a:pt x="914" y="7908"/>
                    <a:pt x="977" y="7719"/>
                    <a:pt x="945" y="7498"/>
                  </a:cubicBezTo>
                  <a:cubicBezTo>
                    <a:pt x="788" y="6963"/>
                    <a:pt x="662" y="6459"/>
                    <a:pt x="662" y="5923"/>
                  </a:cubicBezTo>
                  <a:cubicBezTo>
                    <a:pt x="662" y="3056"/>
                    <a:pt x="2993" y="693"/>
                    <a:pt x="5923" y="693"/>
                  </a:cubicBezTo>
                  <a:cubicBezTo>
                    <a:pt x="7561" y="693"/>
                    <a:pt x="9105" y="1481"/>
                    <a:pt x="10082" y="2773"/>
                  </a:cubicBezTo>
                  <a:lnTo>
                    <a:pt x="9389" y="2773"/>
                  </a:lnTo>
                  <a:cubicBezTo>
                    <a:pt x="9168" y="2773"/>
                    <a:pt x="9011" y="2930"/>
                    <a:pt x="9011" y="3151"/>
                  </a:cubicBezTo>
                  <a:cubicBezTo>
                    <a:pt x="9011" y="3340"/>
                    <a:pt x="9168" y="3497"/>
                    <a:pt x="9389" y="3497"/>
                  </a:cubicBezTo>
                  <a:lnTo>
                    <a:pt x="10743" y="3497"/>
                  </a:lnTo>
                  <a:cubicBezTo>
                    <a:pt x="10964" y="3497"/>
                    <a:pt x="11121" y="3340"/>
                    <a:pt x="11121" y="3151"/>
                  </a:cubicBezTo>
                  <a:lnTo>
                    <a:pt x="11121" y="1765"/>
                  </a:lnTo>
                  <a:cubicBezTo>
                    <a:pt x="11121" y="1575"/>
                    <a:pt x="10964" y="1418"/>
                    <a:pt x="10743" y="1418"/>
                  </a:cubicBezTo>
                  <a:cubicBezTo>
                    <a:pt x="10554" y="1418"/>
                    <a:pt x="10397" y="1575"/>
                    <a:pt x="10397" y="1765"/>
                  </a:cubicBezTo>
                  <a:lnTo>
                    <a:pt x="10397" y="2111"/>
                  </a:lnTo>
                  <a:cubicBezTo>
                    <a:pt x="9263" y="725"/>
                    <a:pt x="7593" y="0"/>
                    <a:pt x="5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9"/>
            <p:cNvSpPr/>
            <p:nvPr/>
          </p:nvSpPr>
          <p:spPr>
            <a:xfrm>
              <a:off x="1829125" y="2006475"/>
              <a:ext cx="191400" cy="191400"/>
            </a:xfrm>
            <a:custGeom>
              <a:rect b="b" l="l" r="r" t="t"/>
              <a:pathLst>
                <a:path extrusionOk="0" h="7656" w="7656">
                  <a:moveTo>
                    <a:pt x="4190" y="693"/>
                  </a:moveTo>
                  <a:cubicBezTo>
                    <a:pt x="4757" y="788"/>
                    <a:pt x="5324" y="1008"/>
                    <a:pt x="5797" y="1386"/>
                  </a:cubicBezTo>
                  <a:lnTo>
                    <a:pt x="5545" y="1607"/>
                  </a:lnTo>
                  <a:cubicBezTo>
                    <a:pt x="5450" y="1733"/>
                    <a:pt x="5450" y="1953"/>
                    <a:pt x="5545" y="2079"/>
                  </a:cubicBezTo>
                  <a:cubicBezTo>
                    <a:pt x="5608" y="2142"/>
                    <a:pt x="5702" y="2174"/>
                    <a:pt x="5793" y="2174"/>
                  </a:cubicBezTo>
                  <a:cubicBezTo>
                    <a:pt x="5884" y="2174"/>
                    <a:pt x="5970" y="2142"/>
                    <a:pt x="6017" y="2079"/>
                  </a:cubicBezTo>
                  <a:lnTo>
                    <a:pt x="6270" y="1859"/>
                  </a:lnTo>
                  <a:cubicBezTo>
                    <a:pt x="6616" y="2268"/>
                    <a:pt x="6868" y="2835"/>
                    <a:pt x="6931" y="3466"/>
                  </a:cubicBezTo>
                  <a:lnTo>
                    <a:pt x="6616" y="3466"/>
                  </a:lnTo>
                  <a:cubicBezTo>
                    <a:pt x="6427" y="3466"/>
                    <a:pt x="6270" y="3623"/>
                    <a:pt x="6270" y="3812"/>
                  </a:cubicBezTo>
                  <a:cubicBezTo>
                    <a:pt x="6270" y="4001"/>
                    <a:pt x="6427" y="4159"/>
                    <a:pt x="6616" y="4159"/>
                  </a:cubicBezTo>
                  <a:lnTo>
                    <a:pt x="6931" y="4159"/>
                  </a:lnTo>
                  <a:cubicBezTo>
                    <a:pt x="6868" y="4757"/>
                    <a:pt x="6616" y="5324"/>
                    <a:pt x="6270" y="5797"/>
                  </a:cubicBezTo>
                  <a:lnTo>
                    <a:pt x="6017" y="5545"/>
                  </a:lnTo>
                  <a:cubicBezTo>
                    <a:pt x="5970" y="5482"/>
                    <a:pt x="5884" y="5450"/>
                    <a:pt x="5793" y="5450"/>
                  </a:cubicBezTo>
                  <a:cubicBezTo>
                    <a:pt x="5702" y="5450"/>
                    <a:pt x="5608" y="5482"/>
                    <a:pt x="5545" y="5545"/>
                  </a:cubicBezTo>
                  <a:cubicBezTo>
                    <a:pt x="5450" y="5671"/>
                    <a:pt x="5450" y="5923"/>
                    <a:pt x="5545" y="6017"/>
                  </a:cubicBezTo>
                  <a:lnTo>
                    <a:pt x="5797" y="6270"/>
                  </a:lnTo>
                  <a:cubicBezTo>
                    <a:pt x="5356" y="6616"/>
                    <a:pt x="4820" y="6837"/>
                    <a:pt x="4190" y="6931"/>
                  </a:cubicBezTo>
                  <a:lnTo>
                    <a:pt x="4190" y="6616"/>
                  </a:lnTo>
                  <a:cubicBezTo>
                    <a:pt x="4190" y="6427"/>
                    <a:pt x="4033" y="6270"/>
                    <a:pt x="3812" y="6270"/>
                  </a:cubicBezTo>
                  <a:cubicBezTo>
                    <a:pt x="3623" y="6270"/>
                    <a:pt x="3466" y="6427"/>
                    <a:pt x="3466" y="6616"/>
                  </a:cubicBezTo>
                  <a:lnTo>
                    <a:pt x="3466" y="6931"/>
                  </a:lnTo>
                  <a:cubicBezTo>
                    <a:pt x="2867" y="6837"/>
                    <a:pt x="2331" y="6616"/>
                    <a:pt x="1859" y="6270"/>
                  </a:cubicBezTo>
                  <a:lnTo>
                    <a:pt x="2079" y="6017"/>
                  </a:lnTo>
                  <a:cubicBezTo>
                    <a:pt x="2205" y="5891"/>
                    <a:pt x="2205" y="5671"/>
                    <a:pt x="2079" y="5545"/>
                  </a:cubicBezTo>
                  <a:cubicBezTo>
                    <a:pt x="2032" y="5482"/>
                    <a:pt x="1945" y="5450"/>
                    <a:pt x="1855" y="5450"/>
                  </a:cubicBezTo>
                  <a:cubicBezTo>
                    <a:pt x="1764" y="5450"/>
                    <a:pt x="1670" y="5482"/>
                    <a:pt x="1607" y="5545"/>
                  </a:cubicBezTo>
                  <a:lnTo>
                    <a:pt x="1386" y="5797"/>
                  </a:lnTo>
                  <a:cubicBezTo>
                    <a:pt x="1040" y="5356"/>
                    <a:pt x="788" y="4789"/>
                    <a:pt x="725" y="4159"/>
                  </a:cubicBezTo>
                  <a:lnTo>
                    <a:pt x="1040" y="4159"/>
                  </a:lnTo>
                  <a:cubicBezTo>
                    <a:pt x="1229" y="4159"/>
                    <a:pt x="1386" y="4001"/>
                    <a:pt x="1386" y="3812"/>
                  </a:cubicBezTo>
                  <a:cubicBezTo>
                    <a:pt x="1386" y="3623"/>
                    <a:pt x="1229" y="3466"/>
                    <a:pt x="1040" y="3466"/>
                  </a:cubicBezTo>
                  <a:lnTo>
                    <a:pt x="725" y="3466"/>
                  </a:lnTo>
                  <a:cubicBezTo>
                    <a:pt x="788" y="2867"/>
                    <a:pt x="1040" y="2331"/>
                    <a:pt x="1386" y="1859"/>
                  </a:cubicBezTo>
                  <a:lnTo>
                    <a:pt x="1607" y="2079"/>
                  </a:lnTo>
                  <a:cubicBezTo>
                    <a:pt x="1701" y="2174"/>
                    <a:pt x="1764" y="2205"/>
                    <a:pt x="1859" y="2205"/>
                  </a:cubicBezTo>
                  <a:cubicBezTo>
                    <a:pt x="1922" y="2205"/>
                    <a:pt x="2048" y="2174"/>
                    <a:pt x="2079" y="2079"/>
                  </a:cubicBezTo>
                  <a:cubicBezTo>
                    <a:pt x="2205" y="1953"/>
                    <a:pt x="2205" y="1733"/>
                    <a:pt x="2079" y="1607"/>
                  </a:cubicBezTo>
                  <a:lnTo>
                    <a:pt x="1859" y="1386"/>
                  </a:lnTo>
                  <a:cubicBezTo>
                    <a:pt x="2300" y="1008"/>
                    <a:pt x="2835" y="788"/>
                    <a:pt x="3466" y="693"/>
                  </a:cubicBezTo>
                  <a:lnTo>
                    <a:pt x="3466" y="1008"/>
                  </a:lnTo>
                  <a:cubicBezTo>
                    <a:pt x="3466" y="1229"/>
                    <a:pt x="3623" y="1386"/>
                    <a:pt x="3812" y="1386"/>
                  </a:cubicBezTo>
                  <a:cubicBezTo>
                    <a:pt x="4033" y="1386"/>
                    <a:pt x="4190" y="1229"/>
                    <a:pt x="4190" y="1008"/>
                  </a:cubicBezTo>
                  <a:lnTo>
                    <a:pt x="4190" y="693"/>
                  </a:lnTo>
                  <a:close/>
                  <a:moveTo>
                    <a:pt x="3812" y="0"/>
                  </a:moveTo>
                  <a:cubicBezTo>
                    <a:pt x="1733" y="0"/>
                    <a:pt x="0" y="1701"/>
                    <a:pt x="0" y="3812"/>
                  </a:cubicBezTo>
                  <a:cubicBezTo>
                    <a:pt x="0" y="5923"/>
                    <a:pt x="1701" y="7656"/>
                    <a:pt x="3812" y="7656"/>
                  </a:cubicBezTo>
                  <a:cubicBezTo>
                    <a:pt x="5923" y="7656"/>
                    <a:pt x="7656" y="5954"/>
                    <a:pt x="7656" y="3812"/>
                  </a:cubicBezTo>
                  <a:cubicBezTo>
                    <a:pt x="7656" y="1733"/>
                    <a:pt x="5954" y="0"/>
                    <a:pt x="3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9"/>
            <p:cNvSpPr/>
            <p:nvPr/>
          </p:nvSpPr>
          <p:spPr>
            <a:xfrm>
              <a:off x="1915750" y="2058450"/>
              <a:ext cx="35475" cy="52800"/>
            </a:xfrm>
            <a:custGeom>
              <a:rect b="b" l="l" r="r" t="t"/>
              <a:pathLst>
                <a:path extrusionOk="0" h="2112" w="1419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47" y="2111"/>
                  </a:cubicBezTo>
                  <a:lnTo>
                    <a:pt x="1072" y="2111"/>
                  </a:lnTo>
                  <a:cubicBezTo>
                    <a:pt x="1261" y="2111"/>
                    <a:pt x="1418" y="1954"/>
                    <a:pt x="1418" y="1733"/>
                  </a:cubicBezTo>
                  <a:cubicBezTo>
                    <a:pt x="1418" y="1544"/>
                    <a:pt x="1261" y="1387"/>
                    <a:pt x="1072" y="1387"/>
                  </a:cubicBezTo>
                  <a:lnTo>
                    <a:pt x="725" y="1387"/>
                  </a:lnTo>
                  <a:lnTo>
                    <a:pt x="725" y="378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9" name="Google Shape;2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200" y="1229950"/>
            <a:ext cx="2515675" cy="27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/>
          <p:nvPr/>
        </p:nvSpPr>
        <p:spPr>
          <a:xfrm>
            <a:off x="6732125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0"/>
          <p:cNvSpPr/>
          <p:nvPr/>
        </p:nvSpPr>
        <p:spPr>
          <a:xfrm>
            <a:off x="7951325" y="257175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0"/>
          <p:cNvSpPr txBox="1"/>
          <p:nvPr/>
        </p:nvSpPr>
        <p:spPr>
          <a:xfrm>
            <a:off x="713375" y="2227050"/>
            <a:ext cx="5186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>
                <a:solidFill>
                  <a:srgbClr val="003BA3"/>
                </a:solidFill>
                <a:latin typeface="Montserrat"/>
                <a:ea typeface="Montserrat"/>
                <a:cs typeface="Montserrat"/>
                <a:sym typeface="Montserrat"/>
              </a:rPr>
              <a:t>Considerations</a:t>
            </a:r>
            <a:endParaRPr b="1" sz="4700">
              <a:solidFill>
                <a:srgbClr val="003BA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40"/>
          <p:cNvSpPr txBox="1"/>
          <p:nvPr/>
        </p:nvSpPr>
        <p:spPr>
          <a:xfrm>
            <a:off x="713300" y="1262325"/>
            <a:ext cx="44625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4A8C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7200">
              <a:solidFill>
                <a:srgbClr val="4A8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/>
          <p:nvPr>
            <p:ph type="title"/>
          </p:nvPr>
        </p:nvSpPr>
        <p:spPr>
          <a:xfrm>
            <a:off x="713225" y="384050"/>
            <a:ext cx="488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Human Considerations</a:t>
            </a:r>
            <a:endParaRPr/>
          </a:p>
        </p:txBody>
      </p:sp>
      <p:sp>
        <p:nvSpPr>
          <p:cNvPr id="313" name="Google Shape;313;p41"/>
          <p:cNvSpPr txBox="1"/>
          <p:nvPr>
            <p:ph idx="1" type="body"/>
          </p:nvPr>
        </p:nvSpPr>
        <p:spPr>
          <a:xfrm>
            <a:off x="713225" y="2493525"/>
            <a:ext cx="2987100" cy="12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Create or audit your persona </a:t>
            </a:r>
            <a:r>
              <a:rPr b="1" lang="en"/>
              <a:t>before</a:t>
            </a:r>
            <a:r>
              <a:rPr lang="en"/>
              <a:t> you create your digital human to save yourself time.</a:t>
            </a:r>
            <a:endParaRPr/>
          </a:p>
        </p:txBody>
      </p:sp>
      <p:sp>
        <p:nvSpPr>
          <p:cNvPr id="314" name="Google Shape;314;p41"/>
          <p:cNvSpPr txBox="1"/>
          <p:nvPr>
            <p:ph idx="2" type="body"/>
          </p:nvPr>
        </p:nvSpPr>
        <p:spPr>
          <a:xfrm>
            <a:off x="3962400" y="2469000"/>
            <a:ext cx="2987100" cy="12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Consider multiple embodiments to give users </a:t>
            </a:r>
            <a:r>
              <a:rPr b="1" lang="en"/>
              <a:t>more choice and diversity</a:t>
            </a:r>
            <a:r>
              <a:rPr lang="en"/>
              <a:t>.</a:t>
            </a:r>
            <a:endParaRPr/>
          </a:p>
        </p:txBody>
      </p:sp>
      <p:sp>
        <p:nvSpPr>
          <p:cNvPr id="315" name="Google Shape;315;p41"/>
          <p:cNvSpPr txBox="1"/>
          <p:nvPr>
            <p:ph idx="3" type="subTitle"/>
          </p:nvPr>
        </p:nvSpPr>
        <p:spPr>
          <a:xfrm>
            <a:off x="713225" y="2023125"/>
            <a:ext cx="2987100" cy="4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Persona</a:t>
            </a:r>
            <a:endParaRPr/>
          </a:p>
        </p:txBody>
      </p:sp>
      <p:sp>
        <p:nvSpPr>
          <p:cNvPr id="316" name="Google Shape;316;p41"/>
          <p:cNvSpPr txBox="1"/>
          <p:nvPr>
            <p:ph idx="4" type="subTitle"/>
          </p:nvPr>
        </p:nvSpPr>
        <p:spPr>
          <a:xfrm>
            <a:off x="3962400" y="1828800"/>
            <a:ext cx="2987100" cy="6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Multiple Digital Humans</a:t>
            </a:r>
            <a:endParaRPr/>
          </a:p>
        </p:txBody>
      </p:sp>
      <p:sp>
        <p:nvSpPr>
          <p:cNvPr id="317" name="Google Shape;317;p41"/>
          <p:cNvSpPr/>
          <p:nvPr/>
        </p:nvSpPr>
        <p:spPr>
          <a:xfrm>
            <a:off x="7520700" y="20511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1"/>
          <p:cNvSpPr/>
          <p:nvPr/>
        </p:nvSpPr>
        <p:spPr>
          <a:xfrm>
            <a:off x="6304500" y="0"/>
            <a:ext cx="1216200" cy="20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/>
        </p:nvSpPr>
        <p:spPr>
          <a:xfrm>
            <a:off x="3703875" y="851100"/>
            <a:ext cx="488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3BA3"/>
                </a:solidFill>
                <a:latin typeface="Montserrat"/>
                <a:ea typeface="Montserrat"/>
                <a:cs typeface="Montserrat"/>
                <a:sym typeface="Montserrat"/>
              </a:rPr>
              <a:t>Usage Considerations</a:t>
            </a:r>
            <a:endParaRPr b="1" sz="2800">
              <a:solidFill>
                <a:srgbClr val="003BA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42"/>
          <p:cNvSpPr txBox="1"/>
          <p:nvPr/>
        </p:nvSpPr>
        <p:spPr>
          <a:xfrm>
            <a:off x="2614150" y="2281550"/>
            <a:ext cx="2987100" cy="1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Consider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low-stakes use cases</a:t>
            </a: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such as looking up product info or introducing a product instead of.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42"/>
          <p:cNvSpPr txBox="1"/>
          <p:nvPr/>
        </p:nvSpPr>
        <p:spPr>
          <a:xfrm>
            <a:off x="5863325" y="2281550"/>
            <a:ext cx="29871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Keep in mind the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space you’ll need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for your digital human as well as any buttons, transcripts, etc.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42"/>
          <p:cNvSpPr txBox="1"/>
          <p:nvPr/>
        </p:nvSpPr>
        <p:spPr>
          <a:xfrm>
            <a:off x="2614150" y="1835675"/>
            <a:ext cx="29871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003BA3"/>
                </a:solidFill>
                <a:latin typeface="Montserrat"/>
                <a:ea typeface="Montserrat"/>
                <a:cs typeface="Montserrat"/>
                <a:sym typeface="Montserrat"/>
              </a:rPr>
              <a:t>Urgency</a:t>
            </a:r>
            <a:endParaRPr b="1" sz="1800">
              <a:solidFill>
                <a:srgbClr val="003BA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" name="Google Shape;327;p42"/>
          <p:cNvSpPr txBox="1"/>
          <p:nvPr/>
        </p:nvSpPr>
        <p:spPr>
          <a:xfrm>
            <a:off x="5863325" y="1811150"/>
            <a:ext cx="29871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003BA3"/>
                </a:solidFill>
                <a:latin typeface="Montserrat"/>
                <a:ea typeface="Montserrat"/>
                <a:cs typeface="Montserrat"/>
                <a:sym typeface="Montserrat"/>
              </a:rPr>
              <a:t>Modality</a:t>
            </a:r>
            <a:endParaRPr b="1" sz="1800">
              <a:solidFill>
                <a:srgbClr val="003BA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/>
          <p:nvPr>
            <p:ph type="title"/>
          </p:nvPr>
        </p:nvSpPr>
        <p:spPr>
          <a:xfrm>
            <a:off x="1156525" y="1340400"/>
            <a:ext cx="4232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Considerations</a:t>
            </a:r>
            <a:endParaRPr/>
          </a:p>
        </p:txBody>
      </p:sp>
      <p:sp>
        <p:nvSpPr>
          <p:cNvPr id="333" name="Google Shape;333;p43"/>
          <p:cNvSpPr txBox="1"/>
          <p:nvPr>
            <p:ph idx="1" type="body"/>
          </p:nvPr>
        </p:nvSpPr>
        <p:spPr>
          <a:xfrm>
            <a:off x="1156525" y="2096100"/>
            <a:ext cx="4232100" cy="20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Make sure to take into account how receptive your users are to new technology - you want user who will be </a:t>
            </a:r>
            <a:r>
              <a:rPr b="1" lang="en">
                <a:solidFill>
                  <a:schemeClr val="dk1"/>
                </a:solidFill>
              </a:rPr>
              <a:t>primed to accept and respond</a:t>
            </a:r>
            <a:r>
              <a:rPr lang="en"/>
              <a:t> to digital humans.</a:t>
            </a:r>
            <a:endParaRPr/>
          </a:p>
        </p:txBody>
      </p:sp>
      <p:sp>
        <p:nvSpPr>
          <p:cNvPr id="334" name="Google Shape;334;p43"/>
          <p:cNvSpPr/>
          <p:nvPr/>
        </p:nvSpPr>
        <p:spPr>
          <a:xfrm>
            <a:off x="6732125" y="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3"/>
          <p:cNvSpPr/>
          <p:nvPr/>
        </p:nvSpPr>
        <p:spPr>
          <a:xfrm>
            <a:off x="7951325" y="2571750"/>
            <a:ext cx="1216200" cy="25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/>
          <p:nvPr>
            <p:ph type="title"/>
          </p:nvPr>
        </p:nvSpPr>
        <p:spPr>
          <a:xfrm>
            <a:off x="713225" y="445025"/>
            <a:ext cx="3858900" cy="13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341" name="Google Shape;341;p44"/>
          <p:cNvSpPr txBox="1"/>
          <p:nvPr/>
        </p:nvSpPr>
        <p:spPr>
          <a:xfrm>
            <a:off x="713225" y="1630928"/>
            <a:ext cx="3841200" cy="12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Let’s connect!</a:t>
            </a:r>
            <a:endParaRPr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gmeiserman@gmail.com</a:t>
            </a:r>
            <a:endParaRPr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www.linkedin.com/in/gillian-eiserman</a:t>
            </a:r>
            <a:endParaRPr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gm.com</a:t>
            </a:r>
            <a:endParaRPr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44"/>
          <p:cNvSpPr/>
          <p:nvPr/>
        </p:nvSpPr>
        <p:spPr>
          <a:xfrm>
            <a:off x="823351" y="2926977"/>
            <a:ext cx="407383" cy="407383"/>
          </a:xfrm>
          <a:custGeom>
            <a:rect b="b" l="l" r="r" t="t"/>
            <a:pathLst>
              <a:path extrusionOk="0" h="19982" w="19982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3" name="Google Shape;343;p44"/>
          <p:cNvGrpSpPr/>
          <p:nvPr/>
        </p:nvGrpSpPr>
        <p:grpSpPr>
          <a:xfrm>
            <a:off x="1343892" y="2926915"/>
            <a:ext cx="407432" cy="407391"/>
            <a:chOff x="812101" y="2571761"/>
            <a:chExt cx="417066" cy="417024"/>
          </a:xfrm>
        </p:grpSpPr>
        <p:sp>
          <p:nvSpPr>
            <p:cNvPr id="344" name="Google Shape;344;p44"/>
            <p:cNvSpPr/>
            <p:nvPr/>
          </p:nvSpPr>
          <p:spPr>
            <a:xfrm>
              <a:off x="935084" y="2694744"/>
              <a:ext cx="171071" cy="171071"/>
            </a:xfrm>
            <a:custGeom>
              <a:rect b="b" l="l" r="r" t="t"/>
              <a:pathLst>
                <a:path extrusionOk="0" h="8197" w="8197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44"/>
            <p:cNvSpPr/>
            <p:nvPr/>
          </p:nvSpPr>
          <p:spPr>
            <a:xfrm>
              <a:off x="860977" y="2620616"/>
              <a:ext cx="319311" cy="319290"/>
            </a:xfrm>
            <a:custGeom>
              <a:rect b="b" l="l" r="r" t="t"/>
              <a:pathLst>
                <a:path extrusionOk="0" h="15299" w="1530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44"/>
            <p:cNvSpPr/>
            <p:nvPr/>
          </p:nvSpPr>
          <p:spPr>
            <a:xfrm>
              <a:off x="812101" y="2571761"/>
              <a:ext cx="417066" cy="417024"/>
            </a:xfrm>
            <a:custGeom>
              <a:rect b="b" l="l" r="r" t="t"/>
              <a:pathLst>
                <a:path extrusionOk="0" h="19982" w="19984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1081712" y="2670306"/>
              <a:ext cx="48878" cy="48898"/>
            </a:xfrm>
            <a:custGeom>
              <a:rect b="b" l="l" r="r" t="t"/>
              <a:pathLst>
                <a:path extrusionOk="0" h="2343" w="2342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8" name="Google Shape;348;p44"/>
          <p:cNvGrpSpPr/>
          <p:nvPr/>
        </p:nvGrpSpPr>
        <p:grpSpPr>
          <a:xfrm>
            <a:off x="1864486" y="2926915"/>
            <a:ext cx="407391" cy="407391"/>
            <a:chOff x="1323129" y="2571761"/>
            <a:chExt cx="417024" cy="417024"/>
          </a:xfrm>
        </p:grpSpPr>
        <p:sp>
          <p:nvSpPr>
            <p:cNvPr id="349" name="Google Shape;349;p44"/>
            <p:cNvSpPr/>
            <p:nvPr/>
          </p:nvSpPr>
          <p:spPr>
            <a:xfrm>
              <a:off x="1385007" y="2719183"/>
              <a:ext cx="73337" cy="219907"/>
            </a:xfrm>
            <a:custGeom>
              <a:rect b="b" l="l" r="r" t="t"/>
              <a:pathLst>
                <a:path extrusionOk="0" h="10537" w="3514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1385007" y="2621430"/>
              <a:ext cx="73337" cy="73337"/>
            </a:xfrm>
            <a:custGeom>
              <a:rect b="b" l="l" r="r" t="t"/>
              <a:pathLst>
                <a:path extrusionOk="0" h="3514" w="3514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1482759" y="2718786"/>
              <a:ext cx="195510" cy="220304"/>
            </a:xfrm>
            <a:custGeom>
              <a:rect b="b" l="l" r="r" t="t"/>
              <a:pathLst>
                <a:path extrusionOk="0" h="10556" w="9368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44"/>
            <p:cNvSpPr/>
            <p:nvPr/>
          </p:nvSpPr>
          <p:spPr>
            <a:xfrm>
              <a:off x="1323129" y="2571761"/>
              <a:ext cx="417024" cy="417024"/>
            </a:xfrm>
            <a:custGeom>
              <a:rect b="b" l="l" r="r" t="t"/>
              <a:pathLst>
                <a:path extrusionOk="0" h="19982" w="19982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3" name="Google Shape;353;p44"/>
          <p:cNvSpPr txBox="1"/>
          <p:nvPr/>
        </p:nvSpPr>
        <p:spPr>
          <a:xfrm>
            <a:off x="713225" y="4249600"/>
            <a:ext cx="37104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Please keep this slide for attribution</a:t>
            </a:r>
            <a:endParaRPr sz="12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44"/>
          <p:cNvSpPr/>
          <p:nvPr/>
        </p:nvSpPr>
        <p:spPr>
          <a:xfrm>
            <a:off x="655475" y="2875925"/>
            <a:ext cx="4014900" cy="177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4" y="2875925"/>
            <a:ext cx="3957151" cy="212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717800" y="383175"/>
            <a:ext cx="770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88" name="Google Shape;188;p29"/>
          <p:cNvSpPr txBox="1"/>
          <p:nvPr>
            <p:ph idx="2" type="ctrTitle"/>
          </p:nvPr>
        </p:nvSpPr>
        <p:spPr>
          <a:xfrm>
            <a:off x="2310350" y="1446813"/>
            <a:ext cx="21504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89" name="Google Shape;189;p29"/>
          <p:cNvSpPr txBox="1"/>
          <p:nvPr>
            <p:ph idx="3" type="title"/>
          </p:nvPr>
        </p:nvSpPr>
        <p:spPr>
          <a:xfrm>
            <a:off x="717800" y="1521025"/>
            <a:ext cx="1493400" cy="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90" name="Google Shape;190;p29"/>
          <p:cNvSpPr txBox="1"/>
          <p:nvPr>
            <p:ph idx="1" type="subTitle"/>
          </p:nvPr>
        </p:nvSpPr>
        <p:spPr>
          <a:xfrm>
            <a:off x="2310350" y="1858875"/>
            <a:ext cx="21504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Saying hi and laying some groundwork.</a:t>
            </a:r>
            <a:endParaRPr/>
          </a:p>
        </p:txBody>
      </p:sp>
      <p:sp>
        <p:nvSpPr>
          <p:cNvPr id="191" name="Google Shape;191;p29"/>
          <p:cNvSpPr txBox="1"/>
          <p:nvPr>
            <p:ph idx="4" type="ctrTitle"/>
          </p:nvPr>
        </p:nvSpPr>
        <p:spPr>
          <a:xfrm>
            <a:off x="6275800" y="1446813"/>
            <a:ext cx="21504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</a:t>
            </a:r>
            <a:endParaRPr/>
          </a:p>
        </p:txBody>
      </p:sp>
      <p:sp>
        <p:nvSpPr>
          <p:cNvPr id="192" name="Google Shape;192;p29"/>
          <p:cNvSpPr txBox="1"/>
          <p:nvPr>
            <p:ph idx="5" type="title"/>
          </p:nvPr>
        </p:nvSpPr>
        <p:spPr>
          <a:xfrm>
            <a:off x="4686400" y="1521025"/>
            <a:ext cx="1493400" cy="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93" name="Google Shape;193;p29"/>
          <p:cNvSpPr txBox="1"/>
          <p:nvPr>
            <p:ph idx="6" type="subTitle"/>
          </p:nvPr>
        </p:nvSpPr>
        <p:spPr>
          <a:xfrm>
            <a:off x="6275800" y="1858875"/>
            <a:ext cx="22947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Learn from my mistakes. Please.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9"/>
          <p:cNvSpPr txBox="1"/>
          <p:nvPr>
            <p:ph idx="7" type="ctrTitle"/>
          </p:nvPr>
        </p:nvSpPr>
        <p:spPr>
          <a:xfrm>
            <a:off x="2310350" y="2868777"/>
            <a:ext cx="21504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Impacts </a:t>
            </a:r>
            <a:endParaRPr/>
          </a:p>
        </p:txBody>
      </p:sp>
      <p:sp>
        <p:nvSpPr>
          <p:cNvPr id="195" name="Google Shape;195;p29"/>
          <p:cNvSpPr txBox="1"/>
          <p:nvPr>
            <p:ph idx="8" type="title"/>
          </p:nvPr>
        </p:nvSpPr>
        <p:spPr>
          <a:xfrm>
            <a:off x="717800" y="2960450"/>
            <a:ext cx="1493400" cy="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6" name="Google Shape;196;p29"/>
          <p:cNvSpPr txBox="1"/>
          <p:nvPr>
            <p:ph idx="9" type="subTitle"/>
          </p:nvPr>
        </p:nvSpPr>
        <p:spPr>
          <a:xfrm>
            <a:off x="2310350" y="3298325"/>
            <a:ext cx="2376000" cy="7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How Digital Humans can impact experiences.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3968425" y="2227050"/>
            <a:ext cx="4462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02" name="Google Shape;202;p30"/>
          <p:cNvSpPr txBox="1"/>
          <p:nvPr>
            <p:ph idx="2" type="title"/>
          </p:nvPr>
        </p:nvSpPr>
        <p:spPr>
          <a:xfrm>
            <a:off x="3968350" y="1262325"/>
            <a:ext cx="4462500" cy="11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3984975" y="1495800"/>
            <a:ext cx="4055400" cy="7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Humans: An Overview</a:t>
            </a:r>
            <a:endParaRPr/>
          </a:p>
        </p:txBody>
      </p:sp>
      <p:sp>
        <p:nvSpPr>
          <p:cNvPr id="208" name="Google Shape;208;p31"/>
          <p:cNvSpPr txBox="1"/>
          <p:nvPr>
            <p:ph idx="1" type="subTitle"/>
          </p:nvPr>
        </p:nvSpPr>
        <p:spPr>
          <a:xfrm>
            <a:off x="4016175" y="2665675"/>
            <a:ext cx="4055400" cy="21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Digital Humans are </a:t>
            </a:r>
            <a:r>
              <a:rPr b="1" lang="en"/>
              <a:t>human-like digital avatars</a:t>
            </a:r>
            <a:r>
              <a:rPr lang="en"/>
              <a:t> that can interact using life-like expressions and gestures, </a:t>
            </a:r>
            <a:r>
              <a:rPr b="1" lang="en"/>
              <a:t>capitalizing on verbal and non-verbal communication</a:t>
            </a:r>
            <a:r>
              <a:rPr lang="en"/>
              <a:t>.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They humanize virtual interactions and can often give users a </a:t>
            </a:r>
            <a:r>
              <a:rPr b="1" lang="en"/>
              <a:t>more comfortable, personalized experience</a:t>
            </a:r>
            <a:r>
              <a:rPr lang="en"/>
              <a:t>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9" name="Google Shape;209;p31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0" y="1152900"/>
            <a:ext cx="2448300" cy="39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0" y="818350"/>
            <a:ext cx="1190400" cy="1332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1190400" y="0"/>
            <a:ext cx="1190400" cy="1332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 b="4852" l="6126" r="8433" t="0"/>
          <a:stretch/>
        </p:blipFill>
        <p:spPr>
          <a:xfrm>
            <a:off x="0" y="2150950"/>
            <a:ext cx="3039700" cy="29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idx="1" type="subTitle"/>
          </p:nvPr>
        </p:nvSpPr>
        <p:spPr>
          <a:xfrm>
            <a:off x="750962" y="3215675"/>
            <a:ext cx="2164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Market size in 2022</a:t>
            </a:r>
            <a:endParaRPr/>
          </a:p>
        </p:txBody>
      </p:sp>
      <p:sp>
        <p:nvSpPr>
          <p:cNvPr id="219" name="Google Shape;219;p32"/>
          <p:cNvSpPr txBox="1"/>
          <p:nvPr>
            <p:ph idx="3" type="subTitle"/>
          </p:nvPr>
        </p:nvSpPr>
        <p:spPr>
          <a:xfrm>
            <a:off x="3508575" y="3215675"/>
            <a:ext cx="2164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Revenue forecast 2032</a:t>
            </a:r>
            <a:endParaRPr/>
          </a:p>
        </p:txBody>
      </p:sp>
      <p:sp>
        <p:nvSpPr>
          <p:cNvPr id="220" name="Google Shape;220;p32"/>
          <p:cNvSpPr txBox="1"/>
          <p:nvPr>
            <p:ph idx="4" type="title"/>
          </p:nvPr>
        </p:nvSpPr>
        <p:spPr>
          <a:xfrm>
            <a:off x="717800" y="383175"/>
            <a:ext cx="7708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the Numbers</a:t>
            </a:r>
            <a:endParaRPr/>
          </a:p>
        </p:txBody>
      </p:sp>
      <p:sp>
        <p:nvSpPr>
          <p:cNvPr id="221" name="Google Shape;221;p32"/>
          <p:cNvSpPr txBox="1"/>
          <p:nvPr>
            <p:ph idx="6" type="subTitle"/>
          </p:nvPr>
        </p:nvSpPr>
        <p:spPr>
          <a:xfrm>
            <a:off x="6216087" y="3215675"/>
            <a:ext cx="2164200" cy="6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Compound annual growth rate</a:t>
            </a: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1229175" y="1596363"/>
            <a:ext cx="1090200" cy="1090200"/>
          </a:xfrm>
          <a:prstGeom prst="donut">
            <a:avLst>
              <a:gd fmla="val 1831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2"/>
          <p:cNvSpPr/>
          <p:nvPr/>
        </p:nvSpPr>
        <p:spPr>
          <a:xfrm>
            <a:off x="1229175" y="1596363"/>
            <a:ext cx="1090200" cy="1090200"/>
          </a:xfrm>
          <a:prstGeom prst="blockArc">
            <a:avLst>
              <a:gd fmla="val 3925824" name="adj1"/>
              <a:gd fmla="val 12879143" name="adj2"/>
              <a:gd fmla="val 18814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1C448"/>
              </a:solidFill>
            </a:endParaRPr>
          </a:p>
        </p:txBody>
      </p:sp>
      <p:sp>
        <p:nvSpPr>
          <p:cNvPr id="224" name="Google Shape;224;p32"/>
          <p:cNvSpPr/>
          <p:nvPr/>
        </p:nvSpPr>
        <p:spPr>
          <a:xfrm>
            <a:off x="4026900" y="1596363"/>
            <a:ext cx="1090200" cy="1090200"/>
          </a:xfrm>
          <a:prstGeom prst="donut">
            <a:avLst>
              <a:gd fmla="val 18315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4026900" y="1596363"/>
            <a:ext cx="1090200" cy="1090200"/>
          </a:xfrm>
          <a:prstGeom prst="blockArc">
            <a:avLst>
              <a:gd fmla="val 3925824" name="adj1"/>
              <a:gd fmla="val 19394222" name="adj2"/>
              <a:gd fmla="val 18790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1C448"/>
              </a:solidFill>
            </a:endParaRPr>
          </a:p>
        </p:txBody>
      </p:sp>
      <p:sp>
        <p:nvSpPr>
          <p:cNvPr id="226" name="Google Shape;226;p32"/>
          <p:cNvSpPr/>
          <p:nvPr/>
        </p:nvSpPr>
        <p:spPr>
          <a:xfrm>
            <a:off x="1019475" y="1596375"/>
            <a:ext cx="1627200" cy="1439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32"/>
          <p:cNvSpPr txBox="1"/>
          <p:nvPr>
            <p:ph type="title"/>
          </p:nvPr>
        </p:nvSpPr>
        <p:spPr>
          <a:xfrm>
            <a:off x="750975" y="1886613"/>
            <a:ext cx="2164200" cy="64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$</a:t>
            </a:r>
            <a:r>
              <a:rPr lang="en">
                <a:solidFill>
                  <a:schemeClr val="lt1"/>
                </a:solidFill>
              </a:rPr>
              <a:t>29.51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8" name="Google Shape;228;p32"/>
          <p:cNvSpPr txBox="1"/>
          <p:nvPr>
            <p:ph type="title"/>
          </p:nvPr>
        </p:nvSpPr>
        <p:spPr>
          <a:xfrm>
            <a:off x="750975" y="2212475"/>
            <a:ext cx="2164200" cy="64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billion</a:t>
            </a:r>
            <a:r>
              <a:rPr baseline="30000" lang="en" sz="1900">
                <a:solidFill>
                  <a:schemeClr val="lt1"/>
                </a:solidFill>
              </a:rPr>
              <a:t>1</a:t>
            </a:r>
            <a:endParaRPr baseline="30000" sz="1900">
              <a:solidFill>
                <a:schemeClr val="lt1"/>
              </a:solidFill>
            </a:endParaRPr>
          </a:p>
        </p:txBody>
      </p:sp>
      <p:sp>
        <p:nvSpPr>
          <p:cNvPr id="229" name="Google Shape;229;p32"/>
          <p:cNvSpPr/>
          <p:nvPr/>
        </p:nvSpPr>
        <p:spPr>
          <a:xfrm>
            <a:off x="3752038" y="1567150"/>
            <a:ext cx="1627200" cy="14397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32"/>
          <p:cNvSpPr txBox="1"/>
          <p:nvPr>
            <p:ph type="title"/>
          </p:nvPr>
        </p:nvSpPr>
        <p:spPr>
          <a:xfrm>
            <a:off x="3483537" y="1857388"/>
            <a:ext cx="2164200" cy="64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$561.16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" name="Google Shape;231;p32"/>
          <p:cNvSpPr txBox="1"/>
          <p:nvPr>
            <p:ph type="title"/>
          </p:nvPr>
        </p:nvSpPr>
        <p:spPr>
          <a:xfrm>
            <a:off x="3483537" y="2183250"/>
            <a:ext cx="2164200" cy="64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billion</a:t>
            </a:r>
            <a:r>
              <a:rPr baseline="30000" lang="en" sz="1900">
                <a:solidFill>
                  <a:schemeClr val="lt1"/>
                </a:solidFill>
              </a:rPr>
              <a:t>1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32" name="Google Shape;232;p32"/>
          <p:cNvSpPr/>
          <p:nvPr/>
        </p:nvSpPr>
        <p:spPr>
          <a:xfrm>
            <a:off x="6484588" y="1596375"/>
            <a:ext cx="1627200" cy="1439700"/>
          </a:xfrm>
          <a:prstGeom prst="roundRect">
            <a:avLst>
              <a:gd fmla="val 16667" name="adj"/>
            </a:avLst>
          </a:prstGeom>
          <a:solidFill>
            <a:srgbClr val="B3C3CE"/>
          </a:solidFill>
          <a:ln cap="flat" cmpd="sng" w="9525">
            <a:solidFill>
              <a:srgbClr val="B3C3C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32"/>
          <p:cNvSpPr txBox="1"/>
          <p:nvPr>
            <p:ph type="title"/>
          </p:nvPr>
        </p:nvSpPr>
        <p:spPr>
          <a:xfrm>
            <a:off x="6216087" y="1992663"/>
            <a:ext cx="2164200" cy="647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34.2%</a:t>
            </a:r>
            <a:r>
              <a:rPr baseline="30000" lang="en" sz="1900">
                <a:solidFill>
                  <a:schemeClr val="lt1"/>
                </a:solidFill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4" name="Google Shape;234;p32"/>
          <p:cNvSpPr txBox="1"/>
          <p:nvPr>
            <p:ph idx="4294967295" type="subTitle"/>
          </p:nvPr>
        </p:nvSpPr>
        <p:spPr>
          <a:xfrm>
            <a:off x="2544300" y="4503525"/>
            <a:ext cx="4055400" cy="2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1</a:t>
            </a:r>
            <a:r>
              <a:rPr lang="en" sz="8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https://www.emergenresearch.com/industry-report/digital-human-avatar-market</a:t>
            </a:r>
            <a:endParaRPr sz="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>
            <p:ph type="title"/>
          </p:nvPr>
        </p:nvSpPr>
        <p:spPr>
          <a:xfrm>
            <a:off x="3730075" y="1631700"/>
            <a:ext cx="4700700" cy="10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Hi, hello, how are you?</a:t>
            </a:r>
            <a:endParaRPr/>
          </a:p>
        </p:txBody>
      </p:sp>
      <p:sp>
        <p:nvSpPr>
          <p:cNvPr id="240" name="Google Shape;240;p33"/>
          <p:cNvSpPr txBox="1"/>
          <p:nvPr>
            <p:ph idx="1" type="subTitle"/>
          </p:nvPr>
        </p:nvSpPr>
        <p:spPr>
          <a:xfrm>
            <a:off x="3730075" y="2232925"/>
            <a:ext cx="4700700" cy="19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Currently a Conversation Designer at General Motors leading chat experiences and Digital Human explorations.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Background in Software Engineering and QA before transitioning to UX and finding Conversation Design.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41" name="Google Shape;241;p33"/>
          <p:cNvPicPr preferRelativeResize="0"/>
          <p:nvPr/>
        </p:nvPicPr>
        <p:blipFill rotWithShape="1">
          <a:blip r:embed="rId3">
            <a:alphaModFix/>
          </a:blip>
          <a:srcRect b="0" l="10502" r="15379" t="0"/>
          <a:stretch/>
        </p:blipFill>
        <p:spPr>
          <a:xfrm>
            <a:off x="0" y="1075474"/>
            <a:ext cx="3327121" cy="299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3"/>
          <p:cNvPicPr preferRelativeResize="0"/>
          <p:nvPr/>
        </p:nvPicPr>
        <p:blipFill rotWithShape="1">
          <a:blip r:embed="rId4">
            <a:alphaModFix/>
          </a:blip>
          <a:srcRect b="28386" l="0" r="0" t="4155"/>
          <a:stretch/>
        </p:blipFill>
        <p:spPr>
          <a:xfrm>
            <a:off x="0" y="1075475"/>
            <a:ext cx="3327126" cy="29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/>
          <p:nvPr/>
        </p:nvSpPr>
        <p:spPr>
          <a:xfrm>
            <a:off x="63" y="1055725"/>
            <a:ext cx="3327000" cy="3012300"/>
          </a:xfrm>
          <a:prstGeom prst="rect">
            <a:avLst/>
          </a:prstGeom>
          <a:solidFill>
            <a:srgbClr val="B1B0B0">
              <a:alpha val="272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>
            <p:ph type="title"/>
          </p:nvPr>
        </p:nvSpPr>
        <p:spPr>
          <a:xfrm>
            <a:off x="713375" y="2227050"/>
            <a:ext cx="4462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Impacts</a:t>
            </a:r>
            <a:endParaRPr/>
          </a:p>
        </p:txBody>
      </p:sp>
      <p:sp>
        <p:nvSpPr>
          <p:cNvPr id="249" name="Google Shape;249;p34"/>
          <p:cNvSpPr txBox="1"/>
          <p:nvPr>
            <p:ph idx="2" type="title"/>
          </p:nvPr>
        </p:nvSpPr>
        <p:spPr>
          <a:xfrm>
            <a:off x="713300" y="1262325"/>
            <a:ext cx="4462500" cy="11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type="title"/>
          </p:nvPr>
        </p:nvSpPr>
        <p:spPr>
          <a:xfrm>
            <a:off x="713263" y="1404673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Bringing a Brand to Life</a:t>
            </a:r>
            <a:endParaRPr/>
          </a:p>
        </p:txBody>
      </p:sp>
      <p:sp>
        <p:nvSpPr>
          <p:cNvPr id="255" name="Google Shape;255;p35"/>
          <p:cNvSpPr/>
          <p:nvPr/>
        </p:nvSpPr>
        <p:spPr>
          <a:xfrm>
            <a:off x="7520700" y="2051100"/>
            <a:ext cx="1216200" cy="25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6304500" y="0"/>
            <a:ext cx="1216200" cy="20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5"/>
          <p:cNvSpPr txBox="1"/>
          <p:nvPr/>
        </p:nvSpPr>
        <p:spPr>
          <a:xfrm>
            <a:off x="713238" y="2300538"/>
            <a:ext cx="5103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Digital Humans are a much more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visual embodiment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 voice and chat channels usually have and can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bring the brand to life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8" name="Google Shape;258;p35"/>
          <p:cNvPicPr preferRelativeResize="0"/>
          <p:nvPr/>
        </p:nvPicPr>
        <p:blipFill rotWithShape="1">
          <a:blip r:embed="rId3">
            <a:alphaModFix/>
          </a:blip>
          <a:srcRect b="0" l="0" r="0" t="17641"/>
          <a:stretch/>
        </p:blipFill>
        <p:spPr>
          <a:xfrm>
            <a:off x="6304500" y="956761"/>
            <a:ext cx="2432400" cy="262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6"/>
          <p:cNvPicPr preferRelativeResize="0"/>
          <p:nvPr/>
        </p:nvPicPr>
        <p:blipFill rotWithShape="1">
          <a:blip r:embed="rId3">
            <a:alphaModFix/>
          </a:blip>
          <a:srcRect b="0" l="10502" r="15379" t="0"/>
          <a:stretch/>
        </p:blipFill>
        <p:spPr>
          <a:xfrm>
            <a:off x="0" y="1075474"/>
            <a:ext cx="3327121" cy="299255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6"/>
          <p:cNvSpPr txBox="1"/>
          <p:nvPr>
            <p:ph type="title"/>
          </p:nvPr>
        </p:nvSpPr>
        <p:spPr>
          <a:xfrm>
            <a:off x="3488900" y="384050"/>
            <a:ext cx="494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Bringing a Brand to Life</a:t>
            </a:r>
            <a:endParaRPr/>
          </a:p>
        </p:txBody>
      </p:sp>
      <p:sp>
        <p:nvSpPr>
          <p:cNvPr id="265" name="Google Shape;265;p36"/>
          <p:cNvSpPr txBox="1"/>
          <p:nvPr>
            <p:ph idx="4294967295" type="body"/>
          </p:nvPr>
        </p:nvSpPr>
        <p:spPr>
          <a:xfrm>
            <a:off x="3488850" y="1188600"/>
            <a:ext cx="4941900" cy="25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You can control everything from their outfit to the amount of freckles to prosody in certain phrases - so you can </a:t>
            </a:r>
            <a:r>
              <a:rPr b="1" lang="en" sz="1400">
                <a:solidFill>
                  <a:schemeClr val="dk1"/>
                </a:solidFill>
              </a:rPr>
              <a:t>truly embody your brand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The </a:t>
            </a:r>
            <a:r>
              <a:rPr b="1" lang="en" sz="1400">
                <a:solidFill>
                  <a:schemeClr val="dk1"/>
                </a:solidFill>
              </a:rPr>
              <a:t>impact of Digital Humans on branding</a:t>
            </a:r>
            <a:r>
              <a:rPr lang="en" sz="1400">
                <a:solidFill>
                  <a:schemeClr val="dk1"/>
                </a:solidFill>
              </a:rPr>
              <a:t> cannot be understated and needs to be done with care so it </a:t>
            </a:r>
            <a:r>
              <a:rPr b="1" lang="en" sz="1400">
                <a:solidFill>
                  <a:schemeClr val="dk1"/>
                </a:solidFill>
              </a:rPr>
              <a:t>strengthens the experience</a:t>
            </a:r>
            <a:r>
              <a:rPr lang="en" sz="1400">
                <a:solidFill>
                  <a:schemeClr val="dk1"/>
                </a:solidFill>
              </a:rPr>
              <a:t> instead of being at odds with it.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34343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66" name="Google Shape;26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862816"/>
            <a:ext cx="3327125" cy="3335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nagement Consulting Toolkit by Slidesgo">
  <a:themeElements>
    <a:clrScheme name="Simple Light">
      <a:dk1>
        <a:srgbClr val="000000"/>
      </a:dk1>
      <a:lt1>
        <a:srgbClr val="FFFFFF"/>
      </a:lt1>
      <a:dk2>
        <a:srgbClr val="4A8CFF"/>
      </a:dk2>
      <a:lt2>
        <a:srgbClr val="EFEFEF"/>
      </a:lt2>
      <a:accent1>
        <a:srgbClr val="003BA3"/>
      </a:accent1>
      <a:accent2>
        <a:srgbClr val="000000"/>
      </a:accent2>
      <a:accent3>
        <a:srgbClr val="4A8CFF"/>
      </a:accent3>
      <a:accent4>
        <a:srgbClr val="EFEFEF"/>
      </a:accent4>
      <a:accent5>
        <a:srgbClr val="003BA3"/>
      </a:accent5>
      <a:accent6>
        <a:srgbClr val="000000"/>
      </a:accent6>
      <a:hlink>
        <a:srgbClr val="003BA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