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20" r:id="rId3"/>
    <p:sldId id="317" r:id="rId4"/>
    <p:sldId id="293" r:id="rId5"/>
    <p:sldId id="285" r:id="rId6"/>
    <p:sldId id="314" r:id="rId7"/>
    <p:sldId id="313" r:id="rId8"/>
    <p:sldId id="279" r:id="rId9"/>
    <p:sldId id="286" r:id="rId10"/>
    <p:sldId id="274" r:id="rId11"/>
    <p:sldId id="319" r:id="rId12"/>
    <p:sldId id="301" r:id="rId13"/>
    <p:sldId id="309" r:id="rId14"/>
    <p:sldId id="307" r:id="rId15"/>
    <p:sldId id="308" r:id="rId16"/>
    <p:sldId id="289" r:id="rId17"/>
    <p:sldId id="334" r:id="rId18"/>
    <p:sldId id="335" r:id="rId19"/>
    <p:sldId id="336" r:id="rId20"/>
    <p:sldId id="330" r:id="rId21"/>
    <p:sldId id="340" r:id="rId22"/>
    <p:sldId id="337" r:id="rId23"/>
    <p:sldId id="341" r:id="rId24"/>
    <p:sldId id="34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08FB9-1B4C-49A9-BB9B-9F0D013C5D73}" v="129" dt="2023-09-05T03:59:35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2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EE479-A38B-4F78-93AB-7074C51B483C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45FD-FB44-4EDB-BF2C-95AEDF44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5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ssion.europa.eu/law/law-topic/data-protection/data-protection-eu_en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dsupra.com/legalnews/chatgpt-in-the-crosshairs-how-the-eu-s-6938556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tner.com/en/newsroom/press-releases/2023-05-03-gartner-poll-finds-45-percent-of-executives-say-chatgpt-has-prompted-an-increase-in-ai-investment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omagazine.com/cyber-security/ai-for-an-ai-why-chatgpt-is-a-double-edged-sword-for-cybersecurity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science.org/a/2019121801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al.inria.fr/hal-01281190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americanpressinstitute.org/publications/reports/survey-research/how-americans-get-new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8ECB3-63FC-4092-ADD6-4A7F75CB3B4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66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GDPR entered into force on 24 May 2016 and applies since 25 May 2018 </a:t>
            </a:r>
            <a:r>
              <a:rPr lang="en-US" dirty="0">
                <a:hlinkClick r:id="rId3"/>
              </a:rPr>
              <a:t>https://commission.europa.eu/law/law-topic/data-protection/data-protection-eu_en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34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 Act Risk Examples</a:t>
            </a:r>
          </a:p>
          <a:p>
            <a:r>
              <a:rPr lang="en-US" dirty="0"/>
              <a:t>https://www.mckinsey.com/capabilities/quantumblack/our-insights/what-the-draft-european-union-ai-regulations-mean-for-business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09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Baker Donelson</a:t>
            </a:r>
          </a:p>
          <a:p>
            <a:r>
              <a:rPr lang="en-US" dirty="0">
                <a:hlinkClick r:id="rId3"/>
              </a:rPr>
              <a:t>https://www.jdsupra.com/legalnews/chatgpt-in-the-crosshairs-how-the-eu-s-6938556/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https://www.gartner.com/en/newsroom/press-releases/2023-05-03-gartner-poll-finds-45-percent-of-executives-say-chatgpt-has-prompted-an-increase-in-ai-investment</a:t>
            </a:r>
            <a:r>
              <a:rPr lang="en-US" dirty="0"/>
              <a:t>  </a:t>
            </a:r>
            <a:r>
              <a:rPr lang="en-US" b="0" i="0" dirty="0">
                <a:solidFill>
                  <a:srgbClr val="000000"/>
                </a:solidFill>
                <a:effectLst/>
                <a:latin typeface="Graphik Web"/>
              </a:rPr>
              <a:t>March &amp; April 2023 online poll.  n = 2,544.  Does not represent global findings or market as a whole.</a:t>
            </a:r>
          </a:p>
          <a:p>
            <a:endParaRPr lang="en-US" dirty="0">
              <a:solidFill>
                <a:srgbClr val="000000"/>
              </a:solidFill>
              <a:latin typeface="Graphik Web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8ECB3-63FC-4092-ADD6-4A7F75CB3B4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04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36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https://www.cpomagazine.com/cyber-security/ai-for-an-ai-why-chatgpt-is-a-double-edged-sword-for-cybersecurity/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8ECB3-63FC-4092-ADD6-4A7F75CB3B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Machine Generated Text: A Comprehensive Survey of Threat Models and Detection Methods</a:t>
            </a:r>
          </a:p>
          <a:p>
            <a:r>
              <a:rPr lang="en-US" dirty="0"/>
              <a:t>https://arxiv.org/pdf/2210.07321.pdf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8ECB3-63FC-4092-ADD6-4A7F75CB3B4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09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Machine Generated Text: A Comprehensive Survey of Threat Models and Detection Methods</a:t>
            </a:r>
          </a:p>
          <a:p>
            <a:r>
              <a:rPr lang="en-US" dirty="0"/>
              <a:t>https://arxiv.org/pdf/2210.07321.pdf</a:t>
            </a:r>
          </a:p>
          <a:p>
            <a:endParaRPr lang="en-US" dirty="0"/>
          </a:p>
          <a:p>
            <a:r>
              <a:rPr lang="en-US" dirty="0"/>
              <a:t>Max Weiss. 2019. Deepfake bot submissions to federal public comment websites cannot be distinguished from human submissions. Technology Science (2019). </a:t>
            </a:r>
            <a:r>
              <a:rPr lang="en-US" dirty="0">
                <a:hlinkClick r:id="rId3"/>
              </a:rPr>
              <a:t>https://techscience.org/a/2019121801/</a:t>
            </a:r>
            <a:endParaRPr lang="en-US" dirty="0"/>
          </a:p>
          <a:p>
            <a:endParaRPr lang="en-US" dirty="0"/>
          </a:p>
          <a:p>
            <a:r>
              <a:rPr lang="en-US" dirty="0"/>
              <a:t>US Govt CDO Council Federal Register Comment Analysis NLP Pilot2021 https://www.cdo.gov/news/comment-analysis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35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Machine Generated Text: A Comprehensive Survey of Threat Models and Detection Methods</a:t>
            </a:r>
          </a:p>
          <a:p>
            <a:r>
              <a:rPr lang="en-US" dirty="0"/>
              <a:t>https://arxiv.org/pdf/2210.07321.pdf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3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Machine Generated Text: A Comprehensive Survey of Threat Models and Detection Methods</a:t>
            </a:r>
          </a:p>
          <a:p>
            <a:r>
              <a:rPr lang="en-US" dirty="0"/>
              <a:t>https://arxiv.org/pdf/2210.07321.pdf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83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Machine Generated Text: A Comprehensive Survey of Threat Models and Detection Methods</a:t>
            </a:r>
          </a:p>
          <a:p>
            <a:r>
              <a:rPr lang="en-US" dirty="0"/>
              <a:t>https://arxiv.org/pdf/2210.07321.pdf</a:t>
            </a:r>
          </a:p>
          <a:p>
            <a:endParaRPr lang="en-US" dirty="0"/>
          </a:p>
          <a:p>
            <a:r>
              <a:rPr lang="en-US" dirty="0"/>
              <a:t>Jaron Mink, </a:t>
            </a:r>
            <a:r>
              <a:rPr lang="en-US" dirty="0" err="1"/>
              <a:t>Licheng</a:t>
            </a:r>
            <a:r>
              <a:rPr lang="en-US" dirty="0"/>
              <a:t> Luo, et al . 2022. </a:t>
            </a:r>
            <a:r>
              <a:rPr lang="en-US" dirty="0" err="1"/>
              <a:t>DeepPhish</a:t>
            </a:r>
            <a:r>
              <a:rPr lang="en-US" dirty="0"/>
              <a:t>: Understanding User Trust Towards Artificially Generated Profiles in Online</a:t>
            </a:r>
          </a:p>
          <a:p>
            <a:r>
              <a:rPr lang="en-US" dirty="0"/>
              <a:t>Social Networks. In 31st USENIX Security Symposium (USENIX Security 22). USENIX Association, Boston, MA, 1669–1686. </a:t>
            </a:r>
          </a:p>
          <a:p>
            <a:r>
              <a:rPr lang="en-US" dirty="0"/>
              <a:t>https://www.usenix.org/conference/usenixsecurity22/presentation/mink</a:t>
            </a:r>
          </a:p>
          <a:p>
            <a:endParaRPr lang="en-US" dirty="0"/>
          </a:p>
          <a:p>
            <a:r>
              <a:rPr lang="en-US" dirty="0"/>
              <a:t>Maksym </a:t>
            </a:r>
            <a:r>
              <a:rPr lang="en-US" dirty="0" err="1"/>
              <a:t>Gabielkov</a:t>
            </a:r>
            <a:r>
              <a:rPr lang="en-US" dirty="0"/>
              <a:t>, Arthi Ramachandran, et al . 2016. Social Clicks: What and Who Gets Read on Twitter?. In ACM SIGMETRICS / IFIP</a:t>
            </a:r>
          </a:p>
          <a:p>
            <a:r>
              <a:rPr lang="en-US" dirty="0"/>
              <a:t>Performance 2016. Antibes Juan-les-Pins, France. </a:t>
            </a:r>
            <a:r>
              <a:rPr lang="en-US" dirty="0">
                <a:hlinkClick r:id="rId3"/>
              </a:rPr>
              <a:t>https://hal.inria.fr/hal-01281190</a:t>
            </a:r>
            <a:endParaRPr lang="en-US" dirty="0"/>
          </a:p>
          <a:p>
            <a:endParaRPr lang="en-US" dirty="0"/>
          </a:p>
          <a:p>
            <a:r>
              <a:rPr lang="en-US" dirty="0"/>
              <a:t>American Press Institute. 2014. How Americans get their news. </a:t>
            </a:r>
          </a:p>
          <a:p>
            <a:r>
              <a:rPr lang="en-US" dirty="0">
                <a:hlinkClick r:id="rId4"/>
              </a:rPr>
              <a:t>https://www.americanpressinstitute.org/publications/reports/survey-research/how-americans-get-news/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345FD-FB44-4EDB-BF2C-95AEDF44D3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41148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9184" y="411480"/>
            <a:ext cx="521208" cy="310896"/>
          </a:xfrm>
        </p:spPr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41148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9184" y="411480"/>
            <a:ext cx="521208" cy="310896"/>
          </a:xfrm>
        </p:spPr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9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411480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9184" y="411480"/>
            <a:ext cx="521208" cy="310896"/>
          </a:xfrm>
        </p:spPr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70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4445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98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letter on a blue background&#10;&#10;Description automatically generated">
            <a:extLst>
              <a:ext uri="{FF2B5EF4-FFF2-40B4-BE49-F238E27FC236}">
                <a16:creationId xmlns:a16="http://schemas.microsoft.com/office/drawing/2014/main" id="{E26FC34A-30CA-7F7D-E11D-984E18A7E3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59" y="6385904"/>
            <a:ext cx="1249775" cy="2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8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34080"/>
            <a:ext cx="10881360" cy="106984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9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7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0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9184" y="411480"/>
            <a:ext cx="521208" cy="310896"/>
          </a:xfrm>
        </p:spPr>
        <p:txBody>
          <a:bodyPr>
            <a:noAutofit/>
          </a:bodyPr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4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91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5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9184" y="411480"/>
            <a:ext cx="521208" cy="310896"/>
          </a:xfrm>
        </p:spPr>
        <p:txBody>
          <a:bodyPr>
            <a:noAutofit/>
          </a:bodyPr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336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letter on a blue background&#10;&#10;Description automatically generated">
            <a:extLst>
              <a:ext uri="{FF2B5EF4-FFF2-40B4-BE49-F238E27FC236}">
                <a16:creationId xmlns:a16="http://schemas.microsoft.com/office/drawing/2014/main" id="{E5760E04-BC46-2940-7925-D907147847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59" y="6385904"/>
            <a:ext cx="1249775" cy="2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0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letter on a blue background&#10;&#10;Description automatically generated">
            <a:extLst>
              <a:ext uri="{FF2B5EF4-FFF2-40B4-BE49-F238E27FC236}">
                <a16:creationId xmlns:a16="http://schemas.microsoft.com/office/drawing/2014/main" id="{CB5211C2-AE7C-DF43-1E90-7C2586DA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59" y="6385904"/>
            <a:ext cx="1249775" cy="2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4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82712"/>
            <a:ext cx="10881360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6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A blue letter on a blue background&#10;&#10;Description automatically generated">
            <a:extLst>
              <a:ext uri="{FF2B5EF4-FFF2-40B4-BE49-F238E27FC236}">
                <a16:creationId xmlns:a16="http://schemas.microsoft.com/office/drawing/2014/main" id="{23847FDB-5652-911D-33DE-CFC9938C46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59" y="6385904"/>
            <a:ext cx="1249775" cy="2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8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380046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A blue letter on a blue background&#10;&#10;Description automatically generated">
            <a:extLst>
              <a:ext uri="{FF2B5EF4-FFF2-40B4-BE49-F238E27FC236}">
                <a16:creationId xmlns:a16="http://schemas.microsoft.com/office/drawing/2014/main" id="{1E467A5C-FF57-5E1E-8CA8-26E9E6D68C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59" y="6385904"/>
            <a:ext cx="1249775" cy="2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411480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9184" y="6457188"/>
            <a:ext cx="233172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9184" y="411480"/>
            <a:ext cx="521208" cy="310896"/>
          </a:xfrm>
        </p:spPr>
        <p:txBody>
          <a:bodyPr/>
          <a:lstStyle/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3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411480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7859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791BB508-5F88-47CE-A6DD-1C4C869310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/>
        </p:nvCxnSpPr>
        <p:spPr>
          <a:xfrm>
            <a:off x="394145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letter on a blue background&#10;&#10;Description automatically generated">
            <a:extLst>
              <a:ext uri="{FF2B5EF4-FFF2-40B4-BE49-F238E27FC236}">
                <a16:creationId xmlns:a16="http://schemas.microsoft.com/office/drawing/2014/main" id="{579B7FE5-AFFF-E5FE-571D-12D66199AB2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59" y="6385904"/>
            <a:ext cx="1249775" cy="2922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5BAADD-8101-0F05-00B4-4B47CAC0056A}"/>
              </a:ext>
            </a:extLst>
          </p:cNvPr>
          <p:cNvSpPr txBox="1"/>
          <p:nvPr userDrawn="1"/>
        </p:nvSpPr>
        <p:spPr>
          <a:xfrm>
            <a:off x="406337" y="6401168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M. Novak  2023</a:t>
            </a:r>
          </a:p>
        </p:txBody>
      </p:sp>
    </p:spTree>
    <p:extLst>
      <p:ext uri="{BB962C8B-B14F-4D97-AF65-F5344CB8AC3E}">
        <p14:creationId xmlns:p14="http://schemas.microsoft.com/office/powerpoint/2010/main" val="22511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9C1262-AB36-1578-EF16-1AF306A76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69160"/>
            <a:ext cx="12192000" cy="2428935"/>
          </a:xfrm>
        </p:spPr>
        <p:txBody>
          <a:bodyPr/>
          <a:lstStyle/>
          <a:p>
            <a:r>
              <a:rPr lang="en-US" sz="5400" dirty="0"/>
              <a:t>Conversational AI</a:t>
            </a:r>
            <a:br>
              <a:rPr lang="en-US" sz="5400" dirty="0"/>
            </a:br>
            <a:r>
              <a:rPr lang="en-US" sz="5400" dirty="0"/>
              <a:t>Business Risks </a:t>
            </a:r>
            <a:br>
              <a:rPr lang="en-US" sz="5400" dirty="0"/>
            </a:br>
            <a:r>
              <a:rPr lang="en-US" sz="5400" dirty="0"/>
              <a:t>and Tactics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1F8BE2E-584B-3FAB-B39D-FC8BD33AE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380230"/>
            <a:ext cx="7735824" cy="2608609"/>
          </a:xfrm>
        </p:spPr>
        <p:txBody>
          <a:bodyPr/>
          <a:lstStyle/>
          <a:p>
            <a:endParaRPr lang="en-US" sz="1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Michael Novak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Sr. Responsible AI Advisor, Open Voice Network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NIST Generative AI Work Group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7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BD1016-B6A5-E3EF-D02F-6B31E971F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530" y="20718"/>
            <a:ext cx="2596940" cy="92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077DE-03D2-60F7-FD9A-28A29FB48599}"/>
              </a:ext>
            </a:extLst>
          </p:cNvPr>
          <p:cNvSpPr/>
          <p:nvPr/>
        </p:nvSpPr>
        <p:spPr>
          <a:xfrm>
            <a:off x="636104" y="1470988"/>
            <a:ext cx="10933044" cy="3657603"/>
          </a:xfrm>
          <a:prstGeom prst="rect">
            <a:avLst/>
          </a:prstGeom>
          <a:solidFill>
            <a:schemeClr val="bg2">
              <a:lumMod val="2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F0D20-F970-0B94-D95A-D6869467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Conversational AI </a:t>
            </a:r>
            <a:br>
              <a:rPr lang="en-US" dirty="0"/>
            </a:br>
            <a:r>
              <a:rPr lang="en-US" dirty="0"/>
              <a:t>Cybersecurity Risk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510C-41AD-E533-F52F-6E007CF4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0865"/>
            <a:ext cx="11069548" cy="35007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b="1" dirty="0"/>
              <a:t>51% </a:t>
            </a:r>
            <a:r>
              <a:rPr lang="en-US" sz="2800" dirty="0"/>
              <a:t>- Predict we’re less than a year away from ChatGPT cyberattack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b="1" dirty="0"/>
              <a:t>3/4</a:t>
            </a:r>
            <a:r>
              <a:rPr lang="en-US" sz="2800" dirty="0"/>
              <a:t> - Believe foreign states are already using ChatGPT for malicious 	   purposes against other nations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73% </a:t>
            </a:r>
            <a:r>
              <a:rPr lang="en-US" sz="2800" dirty="0"/>
              <a:t>- Acknowledge AI as potential cybersecurity threat</a:t>
            </a:r>
          </a:p>
          <a:p>
            <a:pPr marL="1254125" lvl="1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2800" dirty="0"/>
              <a:t>Are either very or fairly concerned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70EBE7-A132-31FA-0B13-EBA1E134565B}"/>
              </a:ext>
            </a:extLst>
          </p:cNvPr>
          <p:cNvSpPr txBox="1"/>
          <p:nvPr/>
        </p:nvSpPr>
        <p:spPr>
          <a:xfrm>
            <a:off x="5250180" y="6372860"/>
            <a:ext cx="5496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2023 BlackBerry Survey 1,500 IT decision makers in NA, UK, Australia</a:t>
            </a:r>
          </a:p>
        </p:txBody>
      </p:sp>
    </p:spTree>
    <p:extLst>
      <p:ext uri="{BB962C8B-B14F-4D97-AF65-F5344CB8AC3E}">
        <p14:creationId xmlns:p14="http://schemas.microsoft.com/office/powerpoint/2010/main" val="351751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067633-CC89-AD71-3726-5056FA6D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/>
          <a:lstStyle/>
          <a:p>
            <a:pPr algn="ctr"/>
            <a:r>
              <a:rPr lang="en-US" dirty="0"/>
              <a:t>AI Threat Model Taxonomy (</a:t>
            </a:r>
            <a:r>
              <a:rPr lang="en-US" sz="3200" dirty="0"/>
              <a:t>abridged</a:t>
            </a:r>
            <a:r>
              <a:rPr lang="en-US" dirty="0"/>
              <a:t>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F5D65F3-1E61-EE96-AC8E-120C98615F7A}"/>
              </a:ext>
            </a:extLst>
          </p:cNvPr>
          <p:cNvGrpSpPr/>
          <p:nvPr/>
        </p:nvGrpSpPr>
        <p:grpSpPr>
          <a:xfrm>
            <a:off x="1377291" y="1705227"/>
            <a:ext cx="4855877" cy="4579814"/>
            <a:chOff x="1377291" y="1705227"/>
            <a:chExt cx="4855877" cy="457981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4A5130A-E950-4AFA-1C17-96954FF2857A}"/>
                </a:ext>
              </a:extLst>
            </p:cNvPr>
            <p:cNvCxnSpPr>
              <a:cxnSpLocks/>
              <a:stCxn id="60" idx="3"/>
            </p:cNvCxnSpPr>
            <p:nvPr/>
          </p:nvCxnSpPr>
          <p:spPr>
            <a:xfrm flipH="1">
              <a:off x="5027464" y="1705227"/>
              <a:ext cx="1205704" cy="2233851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3CC937E-318A-1A2F-083F-39651FC0B91E}"/>
                </a:ext>
              </a:extLst>
            </p:cNvPr>
            <p:cNvGrpSpPr/>
            <p:nvPr/>
          </p:nvGrpSpPr>
          <p:grpSpPr>
            <a:xfrm>
              <a:off x="1377291" y="3873456"/>
              <a:ext cx="4644863" cy="2411585"/>
              <a:chOff x="1682083" y="3873456"/>
              <a:chExt cx="4644863" cy="2411585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78A612F6-F464-445D-16E2-B84E3984A465}"/>
                  </a:ext>
                </a:extLst>
              </p:cNvPr>
              <p:cNvSpPr/>
              <p:nvPr/>
            </p:nvSpPr>
            <p:spPr>
              <a:xfrm>
                <a:off x="1682083" y="3873456"/>
                <a:ext cx="4644863" cy="2411585"/>
              </a:xfrm>
              <a:prstGeom prst="roundRect">
                <a:avLst/>
              </a:prstGeom>
              <a:solidFill>
                <a:schemeClr val="accent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: Rounded Corners 5">
                <a:extLst>
                  <a:ext uri="{FF2B5EF4-FFF2-40B4-BE49-F238E27FC236}">
                    <a16:creationId xmlns:a16="http://schemas.microsoft.com/office/drawing/2014/main" id="{6FB8D851-BCA3-5ADA-9F47-31081D996EBD}"/>
                  </a:ext>
                </a:extLst>
              </p:cNvPr>
              <p:cNvSpPr txBox="1"/>
              <p:nvPr/>
            </p:nvSpPr>
            <p:spPr>
              <a:xfrm>
                <a:off x="1821546" y="3985658"/>
                <a:ext cx="4365937" cy="207405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1120" tIns="71120" rIns="71120" bIns="71120" numCol="1" spcCol="1270" anchor="ctr" anchorCtr="0">
                <a:noAutofit/>
              </a:bodyPr>
              <a:lstStyle/>
              <a:p>
                <a:pPr marL="0" lvl="0" indent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  <a:buNone/>
                </a:pPr>
                <a:r>
                  <a:rPr lang="en-US" sz="2800" b="1" kern="1200" dirty="0">
                    <a:solidFill>
                      <a:schemeClr val="tx1"/>
                    </a:solidFill>
                  </a:rPr>
                  <a:t>Malware/Social Engineering</a:t>
                </a:r>
              </a:p>
              <a:p>
                <a:pPr marL="0" lvl="0" indent="0" algn="just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3200" kern="1200" dirty="0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8D73E1B-8E94-9DAF-2FA0-1AB2B1D55983}"/>
              </a:ext>
            </a:extLst>
          </p:cNvPr>
          <p:cNvGrpSpPr/>
          <p:nvPr/>
        </p:nvGrpSpPr>
        <p:grpSpPr>
          <a:xfrm>
            <a:off x="6395870" y="1637351"/>
            <a:ext cx="4993027" cy="4647690"/>
            <a:chOff x="6395870" y="1637351"/>
            <a:chExt cx="4993027" cy="464769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742A019-780D-11B8-E514-6788B66C2EFF}"/>
                </a:ext>
              </a:extLst>
            </p:cNvPr>
            <p:cNvCxnSpPr>
              <a:cxnSpLocks/>
            </p:cNvCxnSpPr>
            <p:nvPr/>
          </p:nvCxnSpPr>
          <p:spPr>
            <a:xfrm>
              <a:off x="6395870" y="1637351"/>
              <a:ext cx="1063709" cy="2411585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BBF1655-2471-7BF0-D538-9E837814BA99}"/>
                </a:ext>
              </a:extLst>
            </p:cNvPr>
            <p:cNvGrpSpPr/>
            <p:nvPr/>
          </p:nvGrpSpPr>
          <p:grpSpPr>
            <a:xfrm>
              <a:off x="6781594" y="3882917"/>
              <a:ext cx="4607303" cy="2402124"/>
              <a:chOff x="6871329" y="1268735"/>
              <a:chExt cx="4053586" cy="2087465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810CED30-31ED-9677-F78C-FD09A2026C78}"/>
                  </a:ext>
                </a:extLst>
              </p:cNvPr>
              <p:cNvSpPr/>
              <p:nvPr/>
            </p:nvSpPr>
            <p:spPr>
              <a:xfrm>
                <a:off x="6871329" y="1268735"/>
                <a:ext cx="4053586" cy="2087465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: Rounded Corners 8">
                <a:extLst>
                  <a:ext uri="{FF2B5EF4-FFF2-40B4-BE49-F238E27FC236}">
                    <a16:creationId xmlns:a16="http://schemas.microsoft.com/office/drawing/2014/main" id="{7FF884A4-F4C9-8022-33FD-B383932850DA}"/>
                  </a:ext>
                </a:extLst>
              </p:cNvPr>
              <p:cNvSpPr txBox="1"/>
              <p:nvPr/>
            </p:nvSpPr>
            <p:spPr>
              <a:xfrm>
                <a:off x="6973233" y="1370637"/>
                <a:ext cx="3849782" cy="18836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1120" tIns="71120" rIns="71120" bIns="71120" numCol="1" spcCol="1270" anchor="ctr" anchorCtr="0">
                <a:noAutofit/>
              </a:bodyPr>
              <a:lstStyle/>
              <a:p>
                <a:pPr marL="0" lvl="0" indent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800" b="1" kern="1200" dirty="0">
                    <a:solidFill>
                      <a:schemeClr val="tx1"/>
                    </a:solidFill>
                  </a:rPr>
                  <a:t>Exploiting AI Authorship</a:t>
                </a:r>
              </a:p>
              <a:p>
                <a:pPr marL="0" lvl="0" indent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kern="1200" dirty="0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A6F2B4B-BF58-6B1D-4391-773828AEE5B3}"/>
              </a:ext>
            </a:extLst>
          </p:cNvPr>
          <p:cNvGrpSpPr/>
          <p:nvPr/>
        </p:nvGrpSpPr>
        <p:grpSpPr>
          <a:xfrm>
            <a:off x="6606814" y="1461880"/>
            <a:ext cx="5344555" cy="2143831"/>
            <a:chOff x="6606814" y="1461880"/>
            <a:chExt cx="5344555" cy="2143831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33A5B22-BD4D-7376-3825-27598B3171C7}"/>
                </a:ext>
              </a:extLst>
            </p:cNvPr>
            <p:cNvCxnSpPr>
              <a:cxnSpLocks/>
            </p:cNvCxnSpPr>
            <p:nvPr/>
          </p:nvCxnSpPr>
          <p:spPr>
            <a:xfrm>
              <a:off x="6606814" y="1461880"/>
              <a:ext cx="1321163" cy="1175183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7BB1E43C-F58A-33D8-B5E1-A76BA70B6896}"/>
                </a:ext>
              </a:extLst>
            </p:cNvPr>
            <p:cNvGrpSpPr/>
            <p:nvPr/>
          </p:nvGrpSpPr>
          <p:grpSpPr>
            <a:xfrm>
              <a:off x="7583983" y="1668414"/>
              <a:ext cx="4367386" cy="1937297"/>
              <a:chOff x="5643862" y="1978736"/>
              <a:chExt cx="4367386" cy="1937297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8662178E-BF4B-C239-E6BB-B6F111FA757A}"/>
                  </a:ext>
                </a:extLst>
              </p:cNvPr>
              <p:cNvSpPr/>
              <p:nvPr/>
            </p:nvSpPr>
            <p:spPr>
              <a:xfrm>
                <a:off x="5674286" y="1978736"/>
                <a:ext cx="4298462" cy="1937297"/>
              </a:xfrm>
              <a:prstGeom prst="roundRect">
                <a:avLst/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: Rounded Corners 11">
                <a:extLst>
                  <a:ext uri="{FF2B5EF4-FFF2-40B4-BE49-F238E27FC236}">
                    <a16:creationId xmlns:a16="http://schemas.microsoft.com/office/drawing/2014/main" id="{D9BC2E59-1AD3-9566-DF30-3722FD13B245}"/>
                  </a:ext>
                </a:extLst>
              </p:cNvPr>
              <p:cNvSpPr txBox="1"/>
              <p:nvPr/>
            </p:nvSpPr>
            <p:spPr>
              <a:xfrm>
                <a:off x="5643862" y="2073307"/>
                <a:ext cx="4367386" cy="17481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1066800">
                  <a:spcBef>
                    <a:spcPct val="0"/>
                  </a:spcBef>
                  <a:spcAft>
                    <a:spcPts val="1200"/>
                  </a:spcAft>
                </a:pPr>
                <a:r>
                  <a:rPr lang="en-US" sz="2800" b="1" kern="1200" dirty="0">
                    <a:solidFill>
                      <a:schemeClr val="tx1"/>
                    </a:solidFill>
                  </a:rPr>
                  <a:t>Online Influence Campaigns</a:t>
                </a:r>
              </a:p>
              <a:p>
                <a:pPr marL="0" lvl="0" indent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00" kern="1200" dirty="0"/>
              </a:p>
              <a:p>
                <a:pPr marL="0" lvl="0" indent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800" kern="1200" dirty="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CA55694-BD16-1C2F-5230-31A43514CD9B}"/>
              </a:ext>
            </a:extLst>
          </p:cNvPr>
          <p:cNvGrpSpPr/>
          <p:nvPr/>
        </p:nvGrpSpPr>
        <p:grpSpPr>
          <a:xfrm>
            <a:off x="837399" y="1447620"/>
            <a:ext cx="5464693" cy="2158091"/>
            <a:chOff x="837399" y="1447620"/>
            <a:chExt cx="5464693" cy="2158091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911A035-B8CD-C1F0-4B0F-CB818C39AC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9209" y="1447620"/>
              <a:ext cx="1842883" cy="1175183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2AD58F14-4F9E-72EB-3EC3-CA271EE91DEB}"/>
                </a:ext>
              </a:extLst>
            </p:cNvPr>
            <p:cNvGrpSpPr/>
            <p:nvPr/>
          </p:nvGrpSpPr>
          <p:grpSpPr>
            <a:xfrm>
              <a:off x="837399" y="1674634"/>
              <a:ext cx="3673224" cy="1931077"/>
              <a:chOff x="837399" y="1674634"/>
              <a:chExt cx="3673224" cy="1931077"/>
            </a:xfrm>
          </p:grpSpPr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id="{0B9154FF-B188-A47E-E423-4F5F2B8927EC}"/>
                  </a:ext>
                </a:extLst>
              </p:cNvPr>
              <p:cNvSpPr/>
              <p:nvPr/>
            </p:nvSpPr>
            <p:spPr>
              <a:xfrm>
                <a:off x="837399" y="1674634"/>
                <a:ext cx="3673224" cy="1931077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: Rounded Corners 14">
                <a:extLst>
                  <a:ext uri="{FF2B5EF4-FFF2-40B4-BE49-F238E27FC236}">
                    <a16:creationId xmlns:a16="http://schemas.microsoft.com/office/drawing/2014/main" id="{2AE4A788-25FA-3F8C-7D80-4F77137D04DE}"/>
                  </a:ext>
                </a:extLst>
              </p:cNvPr>
              <p:cNvSpPr txBox="1"/>
              <p:nvPr/>
            </p:nvSpPr>
            <p:spPr>
              <a:xfrm>
                <a:off x="957146" y="1768902"/>
                <a:ext cx="3485144" cy="1742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1120" tIns="71120" rIns="71120" bIns="71120" numCol="1" spcCol="1270" anchor="ctr" anchorCtr="0">
                <a:noAutofit/>
              </a:bodyPr>
              <a:lstStyle/>
              <a:p>
                <a:pPr marL="0" lvl="0" indent="0" algn="ctr" defTabSz="1244600">
                  <a:spcBef>
                    <a:spcPct val="0"/>
                  </a:spcBef>
                  <a:spcAft>
                    <a:spcPts val="1200"/>
                  </a:spcAft>
                  <a:buNone/>
                </a:pPr>
                <a:r>
                  <a:rPr lang="en-US" sz="2800" b="1" kern="1200" dirty="0">
                    <a:solidFill>
                      <a:schemeClr val="tx1"/>
                    </a:solidFill>
                  </a:rPr>
                  <a:t>Spam/Harassment</a:t>
                </a:r>
              </a:p>
            </p:txBody>
          </p:sp>
        </p:grp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D0AAF7C5-D67E-C2AE-04D1-A71D30F7D738}"/>
              </a:ext>
            </a:extLst>
          </p:cNvPr>
          <p:cNvSpPr/>
          <p:nvPr/>
        </p:nvSpPr>
        <p:spPr>
          <a:xfrm>
            <a:off x="6150002" y="1220502"/>
            <a:ext cx="567891" cy="567891"/>
          </a:xfrm>
          <a:prstGeom prst="ellipse">
            <a:avLst/>
          </a:prstGeom>
          <a:solidFill>
            <a:schemeClr val="accent3">
              <a:lumMod val="2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84F7EA45-FE56-B899-72E7-47701B662B59}"/>
              </a:ext>
            </a:extLst>
          </p:cNvPr>
          <p:cNvSpPr txBox="1"/>
          <p:nvPr/>
        </p:nvSpPr>
        <p:spPr>
          <a:xfrm>
            <a:off x="5013680" y="1644332"/>
            <a:ext cx="69220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Risk</a:t>
            </a:r>
            <a:r>
              <a:rPr lang="en-US" b="1" u="sng" dirty="0">
                <a:solidFill>
                  <a:schemeClr val="bg1"/>
                </a:solidFill>
              </a:rPr>
              <a:t>:</a:t>
            </a:r>
          </a:p>
          <a:p>
            <a:pPr marL="342900" indent="-182880">
              <a:spcAft>
                <a:spcPts val="12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Federal Public Comment website. GPT generated  +1K garbage comments:   55.3% of all comments</a:t>
            </a:r>
          </a:p>
          <a:p>
            <a:pPr marL="342900" indent="-182880">
              <a:spcAft>
                <a:spcPts val="12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Spam is so pervasive and visible, may cause decrease in public trust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806044-D5A8-A37C-E566-3A168AC55046}"/>
              </a:ext>
            </a:extLst>
          </p:cNvPr>
          <p:cNvGrpSpPr/>
          <p:nvPr/>
        </p:nvGrpSpPr>
        <p:grpSpPr>
          <a:xfrm>
            <a:off x="837399" y="1674634"/>
            <a:ext cx="3673224" cy="1931077"/>
            <a:chOff x="837399" y="1674634"/>
            <a:chExt cx="3673224" cy="193107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A471747-65CA-E9C6-080A-ED8E138167E2}"/>
                </a:ext>
              </a:extLst>
            </p:cNvPr>
            <p:cNvSpPr/>
            <p:nvPr/>
          </p:nvSpPr>
          <p:spPr>
            <a:xfrm>
              <a:off x="837399" y="1674634"/>
              <a:ext cx="3673224" cy="1931077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: Rounded Corners 14">
              <a:extLst>
                <a:ext uri="{FF2B5EF4-FFF2-40B4-BE49-F238E27FC236}">
                  <a16:creationId xmlns:a16="http://schemas.microsoft.com/office/drawing/2014/main" id="{10D74527-67EC-A973-07EC-276A4BD5D432}"/>
                </a:ext>
              </a:extLst>
            </p:cNvPr>
            <p:cNvSpPr txBox="1"/>
            <p:nvPr/>
          </p:nvSpPr>
          <p:spPr>
            <a:xfrm>
              <a:off x="957146" y="1768902"/>
              <a:ext cx="3485144" cy="1742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marL="0" lvl="0" indent="0" algn="ctr" defTabSz="1244600"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en-US" sz="2800" b="1" kern="1200" dirty="0">
                  <a:solidFill>
                    <a:schemeClr val="tx1"/>
                  </a:solidFill>
                </a:rPr>
                <a:t>Spam/Harassment</a:t>
              </a:r>
            </a:p>
            <a:p>
              <a:pPr marL="0" lvl="0" indent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Comment Floods</a:t>
              </a:r>
            </a:p>
            <a:p>
              <a:pPr marL="0" lvl="0" indent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Mass Mail Lists</a:t>
              </a:r>
            </a:p>
            <a:p>
              <a:pPr marL="0" lvl="0" indent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Doc Submission Floods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09BE523-6A32-F9DA-90BD-00C4097BFAF5}"/>
              </a:ext>
            </a:extLst>
          </p:cNvPr>
          <p:cNvSpPr txBox="1"/>
          <p:nvPr/>
        </p:nvSpPr>
        <p:spPr>
          <a:xfrm>
            <a:off x="993266" y="3919276"/>
            <a:ext cx="109424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Mitigation: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Verify “Human” prior to allowing posts or messages.  Prioritize automation of delivery (volume, IP range, timing), rather than machine generated text</a:t>
            </a:r>
          </a:p>
          <a:p>
            <a:pPr marL="227013" indent="-227013"/>
            <a:r>
              <a:rPr lang="en-US" sz="2400" dirty="0">
                <a:solidFill>
                  <a:schemeClr val="bg1"/>
                </a:solidFill>
              </a:rPr>
              <a:t>- To reduce automated submissions, combine pre-screen of content based on likelihood of being machine generated + CAPTCHA challenges + posting delay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CD4D70E-1523-1394-16B7-466026BD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/>
          <a:lstStyle/>
          <a:p>
            <a:pPr algn="ctr"/>
            <a:r>
              <a:rPr lang="en-US" sz="4000" b="1" kern="1200" dirty="0"/>
              <a:t>Mitigation</a:t>
            </a:r>
            <a:br>
              <a:rPr lang="en-US" sz="4000" b="1" kern="1200" dirty="0"/>
            </a:br>
            <a:r>
              <a:rPr lang="en-US" sz="4000" b="1" kern="1200" dirty="0"/>
              <a:t>AI spam/harassment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E5AAC8-94D0-1DEE-6C71-FCF4E5A61C15}"/>
              </a:ext>
            </a:extLst>
          </p:cNvPr>
          <p:cNvSpPr txBox="1"/>
          <p:nvPr/>
        </p:nvSpPr>
        <p:spPr>
          <a:xfrm>
            <a:off x="3572883" y="6275986"/>
            <a:ext cx="6000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(Hint:  Use Chatbot to analyze &amp; test…)</a:t>
            </a:r>
          </a:p>
        </p:txBody>
      </p:sp>
    </p:spTree>
    <p:extLst>
      <p:ext uri="{BB962C8B-B14F-4D97-AF65-F5344CB8AC3E}">
        <p14:creationId xmlns:p14="http://schemas.microsoft.com/office/powerpoint/2010/main" val="4299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B90A-7C4F-1945-FEF1-58C0060C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/>
          <a:lstStyle/>
          <a:p>
            <a:pPr algn="ctr"/>
            <a:r>
              <a:rPr lang="en-US" sz="4000" b="1" kern="1200" dirty="0"/>
              <a:t>Mitigation</a:t>
            </a:r>
            <a:br>
              <a:rPr lang="en-US" sz="4000" b="1" kern="1200" dirty="0"/>
            </a:br>
            <a:r>
              <a:rPr lang="en-US" sz="4000" b="1" kern="1200" dirty="0"/>
              <a:t>ai Malware/Social Engineering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D88B0-1CE0-D5E0-A0DE-7755E38EAC77}"/>
              </a:ext>
            </a:extLst>
          </p:cNvPr>
          <p:cNvSpPr txBox="1"/>
          <p:nvPr/>
        </p:nvSpPr>
        <p:spPr>
          <a:xfrm>
            <a:off x="1083051" y="1532610"/>
            <a:ext cx="104966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Risk: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Able to generate dynamic, target-specific texts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Detection systems challenged due to unique or highly-varied AI content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ADE7CB5-BBD3-E07B-76A2-6A57C6FDC2DF}"/>
              </a:ext>
            </a:extLst>
          </p:cNvPr>
          <p:cNvGrpSpPr/>
          <p:nvPr/>
        </p:nvGrpSpPr>
        <p:grpSpPr>
          <a:xfrm>
            <a:off x="1406787" y="3539166"/>
            <a:ext cx="4644863" cy="2411585"/>
            <a:chOff x="1682083" y="3873456"/>
            <a:chExt cx="4644863" cy="241158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32FDD2-C252-6DF3-9005-0183875D390B}"/>
                </a:ext>
              </a:extLst>
            </p:cNvPr>
            <p:cNvSpPr/>
            <p:nvPr/>
          </p:nvSpPr>
          <p:spPr>
            <a:xfrm>
              <a:off x="1682083" y="3873456"/>
              <a:ext cx="4644863" cy="2411585"/>
            </a:xfrm>
            <a:prstGeom prst="roundRect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: Rounded Corners 5">
              <a:extLst>
                <a:ext uri="{FF2B5EF4-FFF2-40B4-BE49-F238E27FC236}">
                  <a16:creationId xmlns:a16="http://schemas.microsoft.com/office/drawing/2014/main" id="{F107EC87-17E6-C04E-5CA1-C4B27F313DBB}"/>
                </a:ext>
              </a:extLst>
            </p:cNvPr>
            <p:cNvSpPr txBox="1"/>
            <p:nvPr/>
          </p:nvSpPr>
          <p:spPr>
            <a:xfrm>
              <a:off x="1811714" y="4015155"/>
              <a:ext cx="4365937" cy="2074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en-US" sz="2800" b="1" kern="1200" dirty="0">
                  <a:solidFill>
                    <a:schemeClr val="tx1"/>
                  </a:solidFill>
                </a:rPr>
                <a:t>Malware/Social Engineering</a:t>
              </a:r>
            </a:p>
            <a:p>
              <a:pPr marL="0" lvl="0" indent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tx1"/>
                  </a:solidFill>
                </a:rPr>
                <a:t>- </a:t>
              </a:r>
              <a:r>
                <a:rPr lang="en-US" sz="2400" kern="1200" dirty="0">
                  <a:solidFill>
                    <a:schemeClr val="tx1"/>
                  </a:solidFill>
                </a:rPr>
                <a:t>Phish – Deepfake Voice</a:t>
              </a:r>
            </a:p>
            <a:p>
              <a:pPr marL="0" lvl="0" indent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Phish - Email/SMS/Chat</a:t>
              </a:r>
            </a:p>
            <a:p>
              <a:pPr marL="0" lvl="0" indent="0" algn="just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LLM Model Poisoning</a:t>
              </a:r>
            </a:p>
            <a:p>
              <a:pPr marL="0" lvl="0" indent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Malicious Chatbots, Chatrooms</a:t>
              </a: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691BB0A-3BE9-2836-18D1-5C5E29CC9E60}"/>
              </a:ext>
            </a:extLst>
          </p:cNvPr>
          <p:cNvSpPr txBox="1"/>
          <p:nvPr/>
        </p:nvSpPr>
        <p:spPr>
          <a:xfrm>
            <a:off x="6336779" y="3169910"/>
            <a:ext cx="590011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Mitigation: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- Automated Detection Systems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- Multi-Factor Authentication (voice + token)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- Reward User Reporting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- Awareness Campaigns</a:t>
            </a:r>
          </a:p>
          <a:p>
            <a:pPr marL="227013" indent="-227013"/>
            <a:r>
              <a:rPr lang="en-US" sz="2400" dirty="0">
                <a:solidFill>
                  <a:schemeClr val="bg1"/>
                </a:solidFill>
              </a:rPr>
              <a:t>- Payload Content - stable detection flag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667CC0-84BD-164E-E377-9DD0119AFEE2}"/>
              </a:ext>
            </a:extLst>
          </p:cNvPr>
          <p:cNvSpPr txBox="1"/>
          <p:nvPr/>
        </p:nvSpPr>
        <p:spPr>
          <a:xfrm>
            <a:off x="3572883" y="6275986"/>
            <a:ext cx="6000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(Hint:  Use Chatbot to analyze &amp; test…)</a:t>
            </a:r>
          </a:p>
        </p:txBody>
      </p:sp>
    </p:spTree>
    <p:extLst>
      <p:ext uri="{BB962C8B-B14F-4D97-AF65-F5344CB8AC3E}">
        <p14:creationId xmlns:p14="http://schemas.microsoft.com/office/powerpoint/2010/main" val="426872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8C1F285-B800-2AFE-179C-0947D19C8AC7}"/>
              </a:ext>
            </a:extLst>
          </p:cNvPr>
          <p:cNvGrpSpPr/>
          <p:nvPr/>
        </p:nvGrpSpPr>
        <p:grpSpPr>
          <a:xfrm>
            <a:off x="7243710" y="3568286"/>
            <a:ext cx="4607303" cy="2402124"/>
            <a:chOff x="6871329" y="1268735"/>
            <a:chExt cx="4053586" cy="208746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1970C39B-9933-A1A6-CECB-08E48C6BB5F6}"/>
                </a:ext>
              </a:extLst>
            </p:cNvPr>
            <p:cNvSpPr/>
            <p:nvPr/>
          </p:nvSpPr>
          <p:spPr>
            <a:xfrm>
              <a:off x="6871329" y="1268735"/>
              <a:ext cx="4053586" cy="208746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: Rounded Corners 8">
              <a:extLst>
                <a:ext uri="{FF2B5EF4-FFF2-40B4-BE49-F238E27FC236}">
                  <a16:creationId xmlns:a16="http://schemas.microsoft.com/office/drawing/2014/main" id="{1067E311-FA85-8AEA-CB7B-8ECF253FBBCD}"/>
                </a:ext>
              </a:extLst>
            </p:cNvPr>
            <p:cNvSpPr txBox="1"/>
            <p:nvPr/>
          </p:nvSpPr>
          <p:spPr>
            <a:xfrm>
              <a:off x="6973233" y="1370637"/>
              <a:ext cx="3849782" cy="1883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solidFill>
                    <a:schemeClr val="tx1"/>
                  </a:solidFill>
                </a:rPr>
                <a:t>Exploiting AI Authorship</a:t>
              </a:r>
            </a:p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Science Pubs</a:t>
              </a:r>
            </a:p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Job/Permit/Grant App Letters</a:t>
              </a:r>
            </a:p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Social Media Content and IP</a:t>
              </a:r>
            </a:p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Mass Articles Op Eds</a:t>
              </a:r>
              <a:endParaRPr lang="en-US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3473FDE-ADE5-F3CC-F39C-18CB00A4FC55}"/>
              </a:ext>
            </a:extLst>
          </p:cNvPr>
          <p:cNvSpPr txBox="1"/>
          <p:nvPr/>
        </p:nvSpPr>
        <p:spPr>
          <a:xfrm>
            <a:off x="481952" y="2993231"/>
            <a:ext cx="64852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Mitigation: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Train with Differential Privacy – Add data noise to mask individual’s data attributes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Curate Data Prior to Training - Limit PII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Limit Impact on downstream apps. Fine-tuning may cause LLM to “forget” data</a:t>
            </a:r>
          </a:p>
          <a:p>
            <a:pPr marL="227013" indent="-227013"/>
            <a:r>
              <a:rPr lang="en-US" sz="2400" dirty="0">
                <a:solidFill>
                  <a:schemeClr val="bg1"/>
                </a:solidFill>
              </a:rPr>
              <a:t>- Audit the Models – Set privacy level baseline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C90FE-3E14-27FB-AD27-505C036FDD92}"/>
              </a:ext>
            </a:extLst>
          </p:cNvPr>
          <p:cNvSpPr txBox="1"/>
          <p:nvPr/>
        </p:nvSpPr>
        <p:spPr>
          <a:xfrm>
            <a:off x="4231967" y="1288138"/>
            <a:ext cx="793397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Risk: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Reputational: Publication standards questioned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Failure to master educational material</a:t>
            </a:r>
          </a:p>
          <a:p>
            <a:r>
              <a:rPr lang="en-US" sz="2400" dirty="0">
                <a:solidFill>
                  <a:schemeClr val="bg1"/>
                </a:solidFill>
              </a:rPr>
              <a:t>- Overwhelm target with fraudulent multimedia submissions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1089D7-7771-EC21-DE57-5D52BCAB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/>
          <a:lstStyle/>
          <a:p>
            <a:pPr algn="ctr"/>
            <a:r>
              <a:rPr lang="en-US" sz="4000" b="1" kern="1200" dirty="0"/>
              <a:t>Mitigation</a:t>
            </a:r>
            <a:br>
              <a:rPr lang="en-US" sz="4000" b="1" kern="1200" dirty="0"/>
            </a:br>
            <a:r>
              <a:rPr lang="en-US" sz="4000" b="1" kern="1200" dirty="0"/>
              <a:t>exploiting ai authorship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F30BC-D77C-7CE3-4E71-0F124C7031C2}"/>
              </a:ext>
            </a:extLst>
          </p:cNvPr>
          <p:cNvSpPr txBox="1"/>
          <p:nvPr/>
        </p:nvSpPr>
        <p:spPr>
          <a:xfrm>
            <a:off x="3572883" y="6275986"/>
            <a:ext cx="6000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(Hint:  Use Chatbot to analyze &amp; test…)</a:t>
            </a:r>
          </a:p>
        </p:txBody>
      </p:sp>
    </p:spTree>
    <p:extLst>
      <p:ext uri="{BB962C8B-B14F-4D97-AF65-F5344CB8AC3E}">
        <p14:creationId xmlns:p14="http://schemas.microsoft.com/office/powerpoint/2010/main" val="39975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3DF3E094-27B2-3B7E-5C94-CDB69CC49C0E}"/>
              </a:ext>
            </a:extLst>
          </p:cNvPr>
          <p:cNvGrpSpPr/>
          <p:nvPr/>
        </p:nvGrpSpPr>
        <p:grpSpPr>
          <a:xfrm>
            <a:off x="7583983" y="1668414"/>
            <a:ext cx="4367386" cy="1937297"/>
            <a:chOff x="5643862" y="1978736"/>
            <a:chExt cx="4367386" cy="1937297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1667EF7-D0AD-1028-2FBB-3B30A11F605C}"/>
                </a:ext>
              </a:extLst>
            </p:cNvPr>
            <p:cNvSpPr/>
            <p:nvPr/>
          </p:nvSpPr>
          <p:spPr>
            <a:xfrm>
              <a:off x="5674286" y="1978736"/>
              <a:ext cx="4298462" cy="1937297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: Rounded Corners 11">
              <a:extLst>
                <a:ext uri="{FF2B5EF4-FFF2-40B4-BE49-F238E27FC236}">
                  <a16:creationId xmlns:a16="http://schemas.microsoft.com/office/drawing/2014/main" id="{C4E1577E-78DF-5236-24CD-5F44EE33AC1C}"/>
                </a:ext>
              </a:extLst>
            </p:cNvPr>
            <p:cNvSpPr txBox="1"/>
            <p:nvPr/>
          </p:nvSpPr>
          <p:spPr>
            <a:xfrm>
              <a:off x="5643862" y="2073307"/>
              <a:ext cx="4367386" cy="1748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1066800">
                <a:spcBef>
                  <a:spcPct val="0"/>
                </a:spcBef>
                <a:spcAft>
                  <a:spcPts val="1200"/>
                </a:spcAft>
              </a:pPr>
              <a:r>
                <a:rPr lang="en-US" sz="2800" b="1" kern="1200" dirty="0">
                  <a:solidFill>
                    <a:schemeClr val="tx1"/>
                  </a:solidFill>
                </a:rPr>
                <a:t>Online Influence Campaigns</a:t>
              </a:r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" kern="1200" dirty="0"/>
            </a:p>
            <a:p>
              <a:pPr marL="18288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Commercial Promo / Reviews</a:t>
              </a:r>
            </a:p>
            <a:p>
              <a:pPr marL="182880" lvl="0" indent="0" algn="l" defTabSz="1066800">
                <a:spcAft>
                  <a:spcPts val="12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- Political </a:t>
              </a:r>
              <a:r>
                <a:rPr lang="en-US" sz="2400" kern="1200" dirty="0" err="1">
                  <a:solidFill>
                    <a:schemeClr val="tx1"/>
                  </a:solidFill>
                </a:rPr>
                <a:t>Disinfo</a:t>
              </a:r>
              <a:r>
                <a:rPr lang="en-US" sz="2400" kern="1200" dirty="0">
                  <a:solidFill>
                    <a:schemeClr val="tx1"/>
                  </a:solidFill>
                </a:rPr>
                <a:t> / Propaganda</a:t>
              </a:r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kern="1200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0182298-1F60-D2BD-2DAF-387A33B45C54}"/>
              </a:ext>
            </a:extLst>
          </p:cNvPr>
          <p:cNvSpPr txBox="1"/>
          <p:nvPr/>
        </p:nvSpPr>
        <p:spPr>
          <a:xfrm>
            <a:off x="387728" y="1312655"/>
            <a:ext cx="715775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/>
            <a:r>
              <a:rPr lang="en-US" sz="2400" b="1" u="sng" dirty="0">
                <a:solidFill>
                  <a:schemeClr val="bg1"/>
                </a:solidFill>
              </a:rPr>
              <a:t>Risk: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- 85% of the time, Users accept LinkedIn connection requests from deepfake profiles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Most users make up their minds – by headlines only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Average users overly trusting of online profiles with conversational AI generated photo &amp;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43F9D-3FC4-B5EC-F091-5FFC813B8781}"/>
              </a:ext>
            </a:extLst>
          </p:cNvPr>
          <p:cNvSpPr txBox="1"/>
          <p:nvPr/>
        </p:nvSpPr>
        <p:spPr>
          <a:xfrm>
            <a:off x="1655294" y="3961987"/>
            <a:ext cx="105023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Mitigation: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In person Chat Room platform moderation (Human in the Loop)</a:t>
            </a:r>
          </a:p>
          <a:p>
            <a:pPr marL="227013" indent="-227013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- Content amplification: machine-generated text detection of inauthentic activity</a:t>
            </a:r>
          </a:p>
          <a:p>
            <a:pPr marL="227013" indent="-227013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- Context-based detection: username patterns, acct. creation times, unusual behaviors, registered phone and IP address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34DA03-638C-FDCF-97C3-8DEA1255C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/>
          <a:lstStyle/>
          <a:p>
            <a:pPr algn="ctr"/>
            <a:r>
              <a:rPr lang="en-US" sz="4000" b="1" kern="1200" dirty="0"/>
              <a:t>Mitigation</a:t>
            </a:r>
            <a:br>
              <a:rPr lang="en-US" sz="4000" b="1" kern="1200" dirty="0"/>
            </a:br>
            <a:r>
              <a:rPr lang="en-US" sz="4000" b="1" kern="1200" dirty="0"/>
              <a:t>ai online Influence campaigns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59D807-3362-37FB-C009-392235CB119A}"/>
              </a:ext>
            </a:extLst>
          </p:cNvPr>
          <p:cNvSpPr txBox="1"/>
          <p:nvPr/>
        </p:nvSpPr>
        <p:spPr>
          <a:xfrm>
            <a:off x="3572883" y="6275986"/>
            <a:ext cx="6000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(Hint:  Use Chatbot to analyze &amp; test…)</a:t>
            </a:r>
          </a:p>
        </p:txBody>
      </p:sp>
    </p:spTree>
    <p:extLst>
      <p:ext uri="{BB962C8B-B14F-4D97-AF65-F5344CB8AC3E}">
        <p14:creationId xmlns:p14="http://schemas.microsoft.com/office/powerpoint/2010/main" val="14275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2498-3C87-8480-FE90-F2C246AAC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" y="2029968"/>
            <a:ext cx="12106940" cy="106984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3. </a:t>
            </a:r>
            <a:r>
              <a:rPr lang="en-US" sz="4000" b="1" dirty="0"/>
              <a:t>Governance, Frameworks </a:t>
            </a:r>
            <a:br>
              <a:rPr lang="en-US" sz="4000" b="1" dirty="0"/>
            </a:br>
            <a:r>
              <a:rPr lang="en-US" sz="4000" b="1" dirty="0"/>
              <a:t>&amp; Assessments</a:t>
            </a:r>
          </a:p>
        </p:txBody>
      </p:sp>
    </p:spTree>
    <p:extLst>
      <p:ext uri="{BB962C8B-B14F-4D97-AF65-F5344CB8AC3E}">
        <p14:creationId xmlns:p14="http://schemas.microsoft.com/office/powerpoint/2010/main" val="2367695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833E-A346-1824-FD71-146A559FD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738" y="173355"/>
            <a:ext cx="10465308" cy="1069848"/>
          </a:xfrm>
        </p:spPr>
        <p:txBody>
          <a:bodyPr/>
          <a:lstStyle/>
          <a:p>
            <a:pPr algn="ctr"/>
            <a:r>
              <a:rPr lang="en-US" dirty="0"/>
              <a:t>Legislation</a:t>
            </a:r>
            <a:br>
              <a:rPr lang="en-US" dirty="0"/>
            </a:br>
            <a:r>
              <a:rPr lang="en-US" dirty="0"/>
              <a:t>European 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D3B6-840A-D696-7445-53292EC6D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71" y="1351194"/>
            <a:ext cx="11413510" cy="12936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EU GDPR - </a:t>
            </a:r>
            <a:r>
              <a:rPr lang="en-US" sz="2800" i="0" dirty="0">
                <a:effectLst/>
              </a:rPr>
              <a:t>General Data Protection Regulation (2018)</a:t>
            </a:r>
            <a:endParaRPr lang="en-US" sz="28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C</a:t>
            </a:r>
            <a:r>
              <a:rPr lang="en-US" sz="2400" b="0" i="0" dirty="0">
                <a:solidFill>
                  <a:srgbClr val="ECEFF4"/>
                </a:solidFill>
                <a:effectLst/>
              </a:rPr>
              <a:t>onsumer Trust - Ensure businesses transparent about personal data use, </a:t>
            </a:r>
          </a:p>
          <a:p>
            <a:pPr marL="68897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dirty="0">
                <a:solidFill>
                  <a:srgbClr val="ECEFF4"/>
                </a:solidFill>
                <a:effectLst/>
              </a:rPr>
              <a:t>obtain explicit consent before collecting data.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BE0954-FF9B-5C16-CE3D-707117722496}"/>
              </a:ext>
            </a:extLst>
          </p:cNvPr>
          <p:cNvGrpSpPr/>
          <p:nvPr/>
        </p:nvGrpSpPr>
        <p:grpSpPr>
          <a:xfrm>
            <a:off x="532071" y="2821486"/>
            <a:ext cx="11413510" cy="3863159"/>
            <a:chOff x="532071" y="2821486"/>
            <a:chExt cx="11413510" cy="3863159"/>
          </a:xfrm>
        </p:grpSpPr>
        <p:pic>
          <p:nvPicPr>
            <p:cNvPr id="4" name="Picture 3" descr="A colorful pyramid chart with text&#10;&#10;Description automatically generated">
              <a:extLst>
                <a:ext uri="{FF2B5EF4-FFF2-40B4-BE49-F238E27FC236}">
                  <a16:creationId xmlns:a16="http://schemas.microsoft.com/office/drawing/2014/main" id="{73753B26-B053-C261-A2CC-94FE9C01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076" y="3939901"/>
              <a:ext cx="4969131" cy="2744744"/>
            </a:xfrm>
            <a:prstGeom prst="rect">
              <a:avLst/>
            </a:prstGeom>
          </p:spPr>
        </p:pic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4BCB78E8-8437-6785-FCB8-44C3637ADE9F}"/>
                </a:ext>
              </a:extLst>
            </p:cNvPr>
            <p:cNvSpPr txBox="1">
              <a:spLocks/>
            </p:cNvSpPr>
            <p:nvPr/>
          </p:nvSpPr>
          <p:spPr>
            <a:xfrm>
              <a:off x="532071" y="2821486"/>
              <a:ext cx="11413510" cy="59770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7472" indent="-347472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Clr>
                  <a:schemeClr val="accent6"/>
                </a:buClr>
                <a:buFont typeface="Courier New" panose="02070309020205020404" pitchFamily="49" charset="0"/>
                <a:buChar char="o"/>
                <a:defRPr sz="2400" kern="1200">
                  <a:solidFill>
                    <a:schemeClr val="bg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685800" indent="-347472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6"/>
                </a:buClr>
                <a:buFont typeface="Courier New" panose="02070309020205020404" pitchFamily="49" charset="0"/>
                <a:buChar char="o"/>
                <a:defRPr sz="2000" kern="1200">
                  <a:solidFill>
                    <a:schemeClr val="bg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2pPr>
              <a:lvl3pPr marL="1143000" indent="-347472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6"/>
                </a:buClr>
                <a:buFont typeface="Courier New" panose="02070309020205020404" pitchFamily="49" charset="0"/>
                <a:buChar char="o"/>
                <a:defRPr sz="1800" kern="1200">
                  <a:solidFill>
                    <a:schemeClr val="bg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3pPr>
              <a:lvl4pPr marL="1600200" indent="-347472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6"/>
                </a:buClr>
                <a:buFont typeface="Courier New" panose="02070309020205020404" pitchFamily="49" charset="0"/>
                <a:buChar char="o"/>
                <a:defRPr sz="1600" kern="1200">
                  <a:solidFill>
                    <a:schemeClr val="bg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4pPr>
              <a:lvl5pPr marL="2057400" indent="-347472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6"/>
                </a:buClr>
                <a:buFont typeface="Courier New" panose="02070309020205020404" pitchFamily="49" charset="0"/>
                <a:buChar char="o"/>
                <a:defRPr sz="1600" kern="1200">
                  <a:solidFill>
                    <a:schemeClr val="bg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2800" dirty="0"/>
                <a:t>EU AI Act Draft (14 June 2023) </a:t>
              </a:r>
            </a:p>
            <a:p>
              <a:pPr lvl="1">
                <a:lnSpc>
                  <a:spcPct val="100000"/>
                </a:lnSpc>
                <a:spcBef>
                  <a:spcPts val="0"/>
                </a:spcBef>
              </a:pPr>
              <a:r>
                <a:rPr lang="en-US" sz="2400" b="0" i="0" dirty="0">
                  <a:solidFill>
                    <a:srgbClr val="ECEFF4"/>
                  </a:solidFill>
                  <a:effectLst/>
                </a:rPr>
                <a:t>Adoption target date: 2023 Dec.  Date enforcement to begin: 2026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917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97ADC5-7DB9-3242-0E1D-650BEA15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/>
          <a:lstStyle/>
          <a:p>
            <a:pPr algn="ctr"/>
            <a:r>
              <a:rPr lang="en-US" dirty="0"/>
              <a:t>Legislation</a:t>
            </a:r>
            <a:br>
              <a:rPr lang="en-US" dirty="0"/>
            </a:br>
            <a:r>
              <a:rPr lang="en-US" dirty="0"/>
              <a:t>AI Act - four risk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9552-899D-EB77-78E9-67F35A5F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906" y="1357442"/>
            <a:ext cx="5245520" cy="2836016"/>
          </a:xfrm>
          <a:solidFill>
            <a:schemeClr val="bg2">
              <a:lumMod val="10000"/>
              <a:alpha val="40000"/>
            </a:schemeClr>
          </a:solidFill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>
                <a:solidFill>
                  <a:schemeClr val="bg1"/>
                </a:solidFill>
              </a:rPr>
              <a:t>Unacceptable Risk: </a:t>
            </a:r>
          </a:p>
          <a:p>
            <a:pPr marL="624078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Subliminal, manipulative, or exploitative systems that cause harm.</a:t>
            </a:r>
          </a:p>
          <a:p>
            <a:pPr marL="624078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Real-time remote biometric ID systems: surveillance in public spaces.</a:t>
            </a:r>
          </a:p>
          <a:p>
            <a:pPr marL="624078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Social scoring systems: social behavior or predicted personality traits.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9F3B01-C316-25EF-655F-4B982C1C2BDE}"/>
              </a:ext>
            </a:extLst>
          </p:cNvPr>
          <p:cNvSpPr txBox="1">
            <a:spLocks/>
          </p:cNvSpPr>
          <p:nvPr/>
        </p:nvSpPr>
        <p:spPr>
          <a:xfrm>
            <a:off x="541905" y="4193459"/>
            <a:ext cx="5245521" cy="2197506"/>
          </a:xfrm>
          <a:prstGeom prst="rect">
            <a:avLst/>
          </a:prstGeom>
          <a:solidFill>
            <a:schemeClr val="bg2">
              <a:lumMod val="10000"/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i="0" u="sng" dirty="0">
                <a:solidFill>
                  <a:schemeClr val="bg1"/>
                </a:solidFill>
              </a:rPr>
              <a:t>High Risk:</a:t>
            </a:r>
          </a:p>
          <a:p>
            <a:pPr marL="511175" lvl="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Consumer creditworthiness evaluation.</a:t>
            </a:r>
          </a:p>
          <a:p>
            <a:pPr marL="511175" lvl="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Recruitment or employee management.</a:t>
            </a:r>
          </a:p>
          <a:p>
            <a:pPr marL="511175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Biometric ID systems used for security purposes.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FECD01-7067-839E-3340-E3CDA85107DC}"/>
              </a:ext>
            </a:extLst>
          </p:cNvPr>
          <p:cNvSpPr txBox="1">
            <a:spLocks/>
          </p:cNvSpPr>
          <p:nvPr/>
        </p:nvSpPr>
        <p:spPr>
          <a:xfrm>
            <a:off x="5787426" y="1357442"/>
            <a:ext cx="6306248" cy="2836016"/>
          </a:xfrm>
          <a:prstGeom prst="rect">
            <a:avLst/>
          </a:prstGeom>
          <a:solidFill>
            <a:schemeClr val="bg2">
              <a:lumMod val="10000"/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None/>
            </a:pPr>
            <a:r>
              <a:rPr lang="en-US" b="1" u="sng" dirty="0"/>
              <a:t>Limited Risk: </a:t>
            </a:r>
          </a:p>
          <a:p>
            <a:pPr marL="624078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AI chatbots for customer service interactions.</a:t>
            </a:r>
          </a:p>
          <a:p>
            <a:pPr marL="624078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AI-powered inventory management systems.</a:t>
            </a:r>
          </a:p>
          <a:p>
            <a:pPr marL="624078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AI systems for data analysis and predictive analytics in healthcare.</a:t>
            </a:r>
          </a:p>
          <a:p>
            <a:pPr marL="338328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Users should be notified they are interacting with  machine and provided ability to decline</a:t>
            </a:r>
            <a:endParaRPr lang="en-US" sz="2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8BB0450-0D1D-476F-20B4-506184223376}"/>
              </a:ext>
            </a:extLst>
          </p:cNvPr>
          <p:cNvSpPr txBox="1">
            <a:spLocks/>
          </p:cNvSpPr>
          <p:nvPr/>
        </p:nvSpPr>
        <p:spPr>
          <a:xfrm>
            <a:off x="5787427" y="4193459"/>
            <a:ext cx="6306248" cy="2197506"/>
          </a:xfrm>
          <a:prstGeom prst="rect">
            <a:avLst/>
          </a:prstGeom>
          <a:solidFill>
            <a:schemeClr val="bg2">
              <a:lumMod val="10000"/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 dirty="0">
                <a:solidFill>
                  <a:schemeClr val="bg1"/>
                </a:solidFill>
              </a:rPr>
              <a:t>Minimal or No Risk:</a:t>
            </a:r>
            <a:endParaRPr lang="en-US" b="1" i="0" u="sng" dirty="0">
              <a:solidFill>
                <a:schemeClr val="bg1"/>
              </a:solidFill>
            </a:endParaRPr>
          </a:p>
          <a:p>
            <a:pPr marL="628650" lvl="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Basic rule-based AI systems, limited functionality.</a:t>
            </a:r>
          </a:p>
          <a:p>
            <a:pPr marL="628650" lvl="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Video Games.</a:t>
            </a:r>
          </a:p>
          <a:p>
            <a:pPr marL="6286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Educational purposes with no potential for harm</a:t>
            </a:r>
          </a:p>
        </p:txBody>
      </p:sp>
    </p:spTree>
    <p:extLst>
      <p:ext uri="{BB962C8B-B14F-4D97-AF65-F5344CB8AC3E}">
        <p14:creationId xmlns:p14="http://schemas.microsoft.com/office/powerpoint/2010/main" val="2855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1DB8A-6181-B84E-CDF1-6A2D9ECD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472" y="1357537"/>
            <a:ext cx="6133763" cy="509286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/>
              <a:t>General Purpose AI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For use with "wide range of applications" for which it is not specifically designed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/>
              <a:t>Responsibilities - Foundation Models 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en-US" dirty="0"/>
              <a:t>Provider implement Risk Management, Data Governance, Security and ESG-by-Design, Enable downstream AI Providers to meet obligations, Quality </a:t>
            </a:r>
            <a:r>
              <a:rPr lang="en-US" dirty="0" err="1"/>
              <a:t>Mgmnt</a:t>
            </a:r>
            <a:r>
              <a:rPr lang="en-US" dirty="0"/>
              <a:t> for post-market monitoring, EU DB Registration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/>
              <a:t>Responsibilities - Generative AI 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en-US" dirty="0"/>
              <a:t>Provider must inform natural persons of interaction with AI system, EU law breach safeguards, training data summary available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84EB28-DF61-C62D-0F93-C55713214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/>
          <a:lstStyle/>
          <a:p>
            <a:pPr algn="ctr"/>
            <a:r>
              <a:rPr lang="en-US" dirty="0"/>
              <a:t>AI Act</a:t>
            </a:r>
            <a:br>
              <a:rPr lang="en-US" dirty="0"/>
            </a:br>
            <a:r>
              <a:rPr lang="it-IT" b="1" dirty="0"/>
              <a:t>amendments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172DF3-085D-6352-D436-5D2519581BDA}"/>
              </a:ext>
            </a:extLst>
          </p:cNvPr>
          <p:cNvGrpSpPr/>
          <p:nvPr/>
        </p:nvGrpSpPr>
        <p:grpSpPr>
          <a:xfrm>
            <a:off x="542166" y="1343278"/>
            <a:ext cx="5223409" cy="4992786"/>
            <a:chOff x="542166" y="1343278"/>
            <a:chExt cx="5223409" cy="499278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62A744E-2425-81CB-92B7-E40C681D8BFD}"/>
                </a:ext>
              </a:extLst>
            </p:cNvPr>
            <p:cNvSpPr/>
            <p:nvPr/>
          </p:nvSpPr>
          <p:spPr>
            <a:xfrm>
              <a:off x="542166" y="1343278"/>
              <a:ext cx="5223409" cy="499278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shade val="15000"/>
                  <a:alpha val="99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 z="508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b="1" dirty="0"/>
                <a:t>  General Purpose AI</a:t>
              </a:r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7FE4995-F9AF-8FBF-DA4B-05594C2E2F73}"/>
                </a:ext>
              </a:extLst>
            </p:cNvPr>
            <p:cNvSpPr/>
            <p:nvPr/>
          </p:nvSpPr>
          <p:spPr>
            <a:xfrm>
              <a:off x="1036885" y="2060154"/>
              <a:ext cx="4233971" cy="42339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b="1" dirty="0"/>
                <a:t>Foundational Model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D8EEFC0-F3D9-46E9-37DF-8E866386AB3B}"/>
                </a:ext>
              </a:extLst>
            </p:cNvPr>
            <p:cNvSpPr/>
            <p:nvPr/>
          </p:nvSpPr>
          <p:spPr>
            <a:xfrm>
              <a:off x="1505265" y="2974554"/>
              <a:ext cx="3297210" cy="329721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r>
                <a:rPr lang="en-US" sz="2800" b="1" dirty="0"/>
                <a:t>Generative 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185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D27A48-FDB1-F106-EAC4-96F5F139D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491" y="2212848"/>
            <a:ext cx="9889425" cy="32826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Conversational AI Defined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Market Position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Risk Management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Governance, Frameworks, Assessments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74CCBDE-DF75-B306-0761-CFF92617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37567"/>
            <a:ext cx="10465308" cy="1820708"/>
          </a:xfrm>
        </p:spPr>
        <p:txBody>
          <a:bodyPr/>
          <a:lstStyle/>
          <a:p>
            <a:pPr algn="ctr"/>
            <a:r>
              <a:rPr lang="en-US" sz="4000" dirty="0"/>
              <a:t>Conversational AI </a:t>
            </a:r>
            <a:br>
              <a:rPr lang="en-US" sz="4000" dirty="0"/>
            </a:br>
            <a:r>
              <a:rPr lang="en-US" sz="4000" dirty="0"/>
              <a:t>Business Risks and Tactics </a:t>
            </a:r>
            <a:br>
              <a:rPr lang="en-US" sz="4000" dirty="0"/>
            </a:br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225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813B00-B4EB-139E-5F62-FEAC5DAD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/>
          <a:lstStyle/>
          <a:p>
            <a:pPr algn="ctr"/>
            <a:r>
              <a:rPr lang="en-US" dirty="0"/>
              <a:t>Legislation</a:t>
            </a:r>
            <a:br>
              <a:rPr lang="en-US" dirty="0"/>
            </a:br>
            <a:r>
              <a:rPr lang="en-US" dirty="0"/>
              <a:t>united states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C295B3-ECA8-60C4-BE4B-7587F7CE4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11" y="1577496"/>
            <a:ext cx="11172012" cy="5167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 State Legislation and Bills Proposed  (multiple States)</a:t>
            </a:r>
            <a:endParaRPr lang="en-US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8A930D1-264E-CAC2-1685-C531F2924A11}"/>
              </a:ext>
            </a:extLst>
          </p:cNvPr>
          <p:cNvSpPr txBox="1">
            <a:spLocks/>
          </p:cNvSpPr>
          <p:nvPr/>
        </p:nvSpPr>
        <p:spPr>
          <a:xfrm>
            <a:off x="488611" y="2472233"/>
            <a:ext cx="11172012" cy="15884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 Federal AI Governance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National Artificial Intelligence Advisory Committee (NAIAC)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AI Bill of Rights (White House OSTP Executive Order)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Congress: Securities, Accountability, Foundations, Explain and Innovation Framework (SAFE) Bill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2F89415-F4C7-149A-73AF-4AA9A0DC3742}"/>
              </a:ext>
            </a:extLst>
          </p:cNvPr>
          <p:cNvSpPr txBox="1">
            <a:spLocks/>
          </p:cNvSpPr>
          <p:nvPr/>
        </p:nvSpPr>
        <p:spPr>
          <a:xfrm>
            <a:off x="488611" y="4438686"/>
            <a:ext cx="11172012" cy="1726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NIST AI Risk Management Framework (RMF)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Resource to help organizations design, develop, deploy, and use AI systems in trustworthy and responsible manner.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Addresses risks, impacts, and potential harms associated with AI technologies.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4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9556-8D3D-03C3-7A35-1C15C8372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3" y="1445343"/>
            <a:ext cx="5319252" cy="5191432"/>
          </a:xfrm>
          <a:solidFill>
            <a:schemeClr val="bg2">
              <a:lumMod val="10000"/>
              <a:alpha val="40000"/>
            </a:schemeClr>
          </a:solidFill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Privacy</a:t>
            </a:r>
            <a:r>
              <a:rPr lang="en-US" sz="18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Conversational AI systems should deliver utility to users within publicly-stated parameters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/>
              <a:t>Ensure user info not leveraged beyond intended purpose.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Inclusivity</a:t>
            </a:r>
            <a:r>
              <a:rPr lang="en-US" sz="20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/>
              <a:t>Conversational AI systems should be designed to bring people in &amp; be equipped to accommodate underrepresented &amp;  overrepresented populations.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Accountability</a:t>
            </a:r>
            <a:r>
              <a:rPr lang="en-US" sz="18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All stakeholders working to create conversational AI systems are accountable, &amp; for system outcomes</a:t>
            </a:r>
            <a:r>
              <a:rPr lang="en-US" sz="1600" dirty="0"/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FE667D-7F69-DE38-4F62-37B5B2E06E46}"/>
              </a:ext>
            </a:extLst>
          </p:cNvPr>
          <p:cNvSpPr txBox="1">
            <a:spLocks/>
          </p:cNvSpPr>
          <p:nvPr/>
        </p:nvSpPr>
        <p:spPr>
          <a:xfrm>
            <a:off x="6056672" y="1445343"/>
            <a:ext cx="6145161" cy="5191432"/>
          </a:xfrm>
          <a:prstGeom prst="rect">
            <a:avLst/>
          </a:prstGeom>
          <a:solidFill>
            <a:schemeClr val="bg2">
              <a:lumMod val="10000"/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Sustainability</a:t>
            </a:r>
            <a:r>
              <a:rPr lang="en-US" sz="18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/>
              <a:t>Conversational AI systems, whether in ongoing functionality or development, should not compromise economic, social, or environmental sustainability of our shared future.</a:t>
            </a:r>
            <a:endParaRPr lang="en-US" sz="11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Transparency</a:t>
            </a:r>
            <a:r>
              <a:rPr lang="en-US" sz="18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/>
              <a:t>Users of conversational AI systems have right to understand how their data is used &amp; how conversational AI system make decisions.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Compliance</a:t>
            </a:r>
            <a:r>
              <a:rPr lang="en-US" sz="18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Conversational AI systems should not merely align with abstract sense of morality &amp; ethics but should comply in absolute terms with current laws &amp; regulations.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DD43C15-DB2D-D635-C721-6A5A35BE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3355"/>
            <a:ext cx="11125200" cy="1069848"/>
          </a:xfrm>
        </p:spPr>
        <p:txBody>
          <a:bodyPr/>
          <a:lstStyle/>
          <a:p>
            <a:pPr algn="ctr"/>
            <a:r>
              <a:rPr lang="en-US" dirty="0"/>
              <a:t>Open voice network</a:t>
            </a:r>
            <a:br>
              <a:rPr lang="en-US" dirty="0"/>
            </a:br>
            <a:r>
              <a:rPr lang="en-US" dirty="0"/>
              <a:t>conversational ai principles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ABCF60-21A7-B978-70BB-DCDA9187F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508" y="70788"/>
            <a:ext cx="1142284" cy="40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6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D2E1-082F-D92A-08F0-95650F01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075" y="1406602"/>
            <a:ext cx="10843850" cy="21330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Organizations evaluate how their own current structure and strategies align with </a:t>
            </a:r>
            <a:r>
              <a:rPr lang="en-US" dirty="0" err="1"/>
              <a:t>TrustMark</a:t>
            </a:r>
            <a:r>
              <a:rPr lang="en-US" dirty="0"/>
              <a:t> Initiative conversational AI guiding principles and core values.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Independent audit conducted on organization's framework. Upon completion and approval, organization will be added to </a:t>
            </a:r>
            <a:r>
              <a:rPr lang="en-US" dirty="0" err="1"/>
              <a:t>TrustMark</a:t>
            </a:r>
            <a:r>
              <a:rPr lang="en-US" dirty="0"/>
              <a:t> Initiative public list.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E4D71F-CB9B-58D9-9051-CBE25201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5" y="173355"/>
            <a:ext cx="11493909" cy="1069848"/>
          </a:xfrm>
        </p:spPr>
        <p:txBody>
          <a:bodyPr/>
          <a:lstStyle/>
          <a:p>
            <a:pPr algn="ctr"/>
            <a:r>
              <a:rPr lang="en-US" dirty="0"/>
              <a:t>Open voice network</a:t>
            </a:r>
            <a:br>
              <a:rPr lang="en-US" dirty="0"/>
            </a:br>
            <a:r>
              <a:rPr lang="en-US" dirty="0"/>
              <a:t>conversational ai self assessment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35F358-0EE8-D5C9-DFFA-23E902849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508" y="70788"/>
            <a:ext cx="1142284" cy="40599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81A67BC-3749-A475-0FF4-BCD96AFF5320}"/>
              </a:ext>
            </a:extLst>
          </p:cNvPr>
          <p:cNvGrpSpPr/>
          <p:nvPr/>
        </p:nvGrpSpPr>
        <p:grpSpPr>
          <a:xfrm>
            <a:off x="3313471" y="3699656"/>
            <a:ext cx="5243735" cy="2984990"/>
            <a:chOff x="3313471" y="3699656"/>
            <a:chExt cx="5243735" cy="2984990"/>
          </a:xfrm>
        </p:grpSpPr>
        <p:pic>
          <p:nvPicPr>
            <p:cNvPr id="9" name="Picture 8" descr="A screenshot of a graph&#10;&#10;Description automatically generated">
              <a:extLst>
                <a:ext uri="{FF2B5EF4-FFF2-40B4-BE49-F238E27FC236}">
                  <a16:creationId xmlns:a16="http://schemas.microsoft.com/office/drawing/2014/main" id="{33FAE571-B5F3-9DA3-3196-ED9DE3B1F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3471" y="3699656"/>
              <a:ext cx="5243735" cy="298499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F5CA1BB-03E0-09CB-6A82-76B58F17ECD4}"/>
                </a:ext>
              </a:extLst>
            </p:cNvPr>
            <p:cNvSpPr txBox="1"/>
            <p:nvPr/>
          </p:nvSpPr>
          <p:spPr>
            <a:xfrm rot="19800000">
              <a:off x="3871364" y="4914205"/>
              <a:ext cx="36358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DLaM Display" panose="020F0502020204030204" pitchFamily="2" charset="0"/>
                  <a:cs typeface="ADLaM Display" panose="020F0502020204030204" pitchFamily="2" charset="0"/>
                </a:rPr>
                <a:t>SAMPLE 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DLaM Display" panose="020F0502020204030204" pitchFamily="2" charset="0"/>
                <a:cs typeface="ADLaM Display" panose="020F05020202040302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7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7C013C4-4507-A7E9-6609-8D368C52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87" y="2091466"/>
            <a:ext cx="11291697" cy="6031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</a:rPr>
              <a:t>Experiment </a:t>
            </a:r>
            <a:r>
              <a:rPr lang="en-US" sz="2800" dirty="0"/>
              <a:t>using c</a:t>
            </a:r>
            <a:r>
              <a:rPr lang="en-US" sz="2800" dirty="0">
                <a:solidFill>
                  <a:schemeClr val="bg1"/>
                </a:solidFill>
              </a:rPr>
              <a:t>hatbots in a measured approach - “AI Intern”. </a:t>
            </a:r>
          </a:p>
          <a:p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Segoe UI Light" panose="020B0502040204020203" pitchFamily="34" charset="0"/>
            </a:endParaRPr>
          </a:p>
          <a:p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9BFF92-197F-A320-23AC-7826F527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78575"/>
            <a:ext cx="10465308" cy="1248780"/>
          </a:xfrm>
        </p:spPr>
        <p:txBody>
          <a:bodyPr/>
          <a:lstStyle/>
          <a:p>
            <a:pPr algn="ctr"/>
            <a:r>
              <a:rPr lang="en-US" sz="4000" dirty="0"/>
              <a:t>Business Risks and Tactics </a:t>
            </a:r>
            <a:br>
              <a:rPr lang="en-US" sz="4000" dirty="0"/>
            </a:br>
            <a:r>
              <a:rPr lang="en-US" dirty="0"/>
              <a:t>summary</a:t>
            </a:r>
          </a:p>
        </p:txBody>
      </p:sp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E1B0CE3D-9735-AA2D-AEFF-6154AC79A0D9}"/>
              </a:ext>
            </a:extLst>
          </p:cNvPr>
          <p:cNvSpPr txBox="1">
            <a:spLocks/>
          </p:cNvSpPr>
          <p:nvPr/>
        </p:nvSpPr>
        <p:spPr>
          <a:xfrm>
            <a:off x="611687" y="2827920"/>
            <a:ext cx="11291697" cy="603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 Light" panose="020B0502040204020203" pitchFamily="34" charset="0"/>
              </a:rPr>
              <a:t>Educate &amp; Advocate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Segoe UI Light" panose="020B0502040204020203" pitchFamily="34" charset="0"/>
              </a:rPr>
              <a:t>CxO’s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 Light" panose="020B0502040204020203" pitchFamily="34" charset="0"/>
              </a:rPr>
              <a:t>; integrate with Rhythm of Business processes.</a:t>
            </a:r>
            <a:r>
              <a:rPr lang="en-US" sz="2800" b="1" dirty="0"/>
              <a:t> </a:t>
            </a:r>
          </a:p>
          <a:p>
            <a:endParaRPr lang="en-US" altLang="en-US" dirty="0">
              <a:solidFill>
                <a:srgbClr val="FFFFFF"/>
              </a:solidFill>
              <a:latin typeface="Segoe UI Light" panose="020B0502040204020203" pitchFamily="34" charset="0"/>
            </a:endParaRPr>
          </a:p>
          <a:p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Font typeface="Courier New" panose="02070309020205020404" pitchFamily="49" charset="0"/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BA93148A-69ED-6C17-859B-695135E2C04E}"/>
              </a:ext>
            </a:extLst>
          </p:cNvPr>
          <p:cNvSpPr txBox="1">
            <a:spLocks/>
          </p:cNvSpPr>
          <p:nvPr/>
        </p:nvSpPr>
        <p:spPr>
          <a:xfrm>
            <a:off x="611687" y="3564374"/>
            <a:ext cx="11291697" cy="603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AI has potential to be cybersecurity threat.  And tool to mitigate threats.</a:t>
            </a:r>
            <a:r>
              <a:rPr lang="en-US" sz="2800" b="1" dirty="0"/>
              <a:t> </a:t>
            </a:r>
          </a:p>
          <a:p>
            <a:endParaRPr lang="en-US" altLang="en-US" dirty="0">
              <a:solidFill>
                <a:srgbClr val="FFFFFF"/>
              </a:solidFill>
              <a:latin typeface="Segoe UI Light" panose="020B0502040204020203" pitchFamily="34" charset="0"/>
            </a:endParaRPr>
          </a:p>
          <a:p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Font typeface="Courier New" panose="02070309020205020404" pitchFamily="49" charset="0"/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5B8DCD59-7BB7-4A92-B18E-AA4B792336F4}"/>
              </a:ext>
            </a:extLst>
          </p:cNvPr>
          <p:cNvSpPr txBox="1">
            <a:spLocks/>
          </p:cNvSpPr>
          <p:nvPr/>
        </p:nvSpPr>
        <p:spPr>
          <a:xfrm>
            <a:off x="611687" y="4300829"/>
            <a:ext cx="11291697" cy="603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NIST Framework, Roadmap, &amp; Playbook resources a good start.</a:t>
            </a:r>
            <a:r>
              <a:rPr lang="en-US" sz="2800" b="1" dirty="0"/>
              <a:t> </a:t>
            </a:r>
          </a:p>
          <a:p>
            <a:endParaRPr lang="en-US" altLang="en-US" dirty="0">
              <a:solidFill>
                <a:srgbClr val="FFFFFF"/>
              </a:solidFill>
              <a:latin typeface="Segoe UI Light" panose="020B0502040204020203" pitchFamily="34" charset="0"/>
            </a:endParaRPr>
          </a:p>
          <a:p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Font typeface="Courier New" panose="02070309020205020404" pitchFamily="49" charset="0"/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FD6233CD-BD87-0CBD-398C-185F8C622AF0}"/>
              </a:ext>
            </a:extLst>
          </p:cNvPr>
          <p:cNvSpPr txBox="1">
            <a:spLocks/>
          </p:cNvSpPr>
          <p:nvPr/>
        </p:nvSpPr>
        <p:spPr>
          <a:xfrm>
            <a:off x="611687" y="5037284"/>
            <a:ext cx="11291697" cy="1088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Open Voice Network Self-Assessment a great operational tool</a:t>
            </a:r>
          </a:p>
          <a:p>
            <a:pPr lvl="1"/>
            <a:r>
              <a:rPr lang="en-US" sz="2400" dirty="0"/>
              <a:t>Built for Conversational AI</a:t>
            </a:r>
            <a:r>
              <a:rPr lang="en-US" sz="2800" b="1" dirty="0"/>
              <a:t> </a:t>
            </a:r>
          </a:p>
          <a:p>
            <a:endParaRPr lang="en-US" altLang="en-US" dirty="0">
              <a:solidFill>
                <a:srgbClr val="FFFFFF"/>
              </a:solidFill>
              <a:latin typeface="Segoe UI Light" panose="020B0502040204020203" pitchFamily="34" charset="0"/>
            </a:endParaRPr>
          </a:p>
          <a:p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Font typeface="Courier New" panose="02070309020205020404" pitchFamily="49" charset="0"/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9C1262-AB36-1578-EF16-1AF306A76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69160"/>
            <a:ext cx="12192000" cy="2428935"/>
          </a:xfrm>
        </p:spPr>
        <p:txBody>
          <a:bodyPr/>
          <a:lstStyle/>
          <a:p>
            <a:r>
              <a:rPr lang="en-US" sz="5400" dirty="0"/>
              <a:t>Thank you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1F8BE2E-584B-3FAB-B39D-FC8BD33AE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242581"/>
            <a:ext cx="7735824" cy="2902579"/>
          </a:xfrm>
        </p:spPr>
        <p:txBody>
          <a:bodyPr/>
          <a:lstStyle/>
          <a:p>
            <a:endParaRPr lang="en-US" sz="1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Michael Novak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Sr. Responsible AI Advisor, Open Voice Network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NIST Generative AI Work Group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LinkedIn:  </a:t>
            </a:r>
            <a:r>
              <a:rPr lang="en-US" sz="2800" dirty="0" err="1"/>
              <a:t>iotmichaelnovak</a:t>
            </a:r>
            <a:endParaRPr lang="en-U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BD1016-B6A5-E3EF-D02F-6B31E971F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530" y="20718"/>
            <a:ext cx="2596940" cy="92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DB175-E070-03E8-2AA5-4CAD8DF5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725142"/>
          </a:xfrm>
        </p:spPr>
        <p:txBody>
          <a:bodyPr/>
          <a:lstStyle/>
          <a:p>
            <a:pPr algn="ctr"/>
            <a:r>
              <a:rPr lang="en-US" dirty="0"/>
              <a:t>Conversational AI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50D52-6ACF-5552-BD5A-3B194FF57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434" y="1213017"/>
            <a:ext cx="11149337" cy="7251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Human-to-Machine Communication Via Voice Or Written Text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A6A50C-132E-BA86-1CFB-250DD5F931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068488"/>
              </p:ext>
            </p:extLst>
          </p:nvPr>
        </p:nvGraphicFramePr>
        <p:xfrm>
          <a:off x="517532" y="2914156"/>
          <a:ext cx="5546933" cy="338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933">
                  <a:extLst>
                    <a:ext uri="{9D8B030D-6E8A-4147-A177-3AD203B41FA5}">
                      <a16:colId xmlns:a16="http://schemas.microsoft.com/office/drawing/2014/main" val="1933803575"/>
                    </a:ext>
                  </a:extLst>
                </a:gridCol>
              </a:tblGrid>
              <a:tr h="7749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Directed Prompt Chatbots</a:t>
                      </a:r>
                    </a:p>
                  </a:txBody>
                  <a:tcP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950391"/>
                  </a:ext>
                </a:extLst>
              </a:tr>
              <a:tr h="1492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Rules-based programming to identify keywords and conversation slot variables and execution paths</a:t>
                      </a:r>
                    </a:p>
                  </a:txBody>
                  <a:tcP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55613"/>
                  </a:ext>
                </a:extLst>
              </a:tr>
              <a:tr h="111606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Deterministic procedural solution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036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7672F1-D937-2ADB-E8BA-8D64AB984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123798"/>
              </p:ext>
            </p:extLst>
          </p:nvPr>
        </p:nvGraphicFramePr>
        <p:xfrm>
          <a:off x="6358554" y="2914157"/>
          <a:ext cx="5546933" cy="338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933">
                  <a:extLst>
                    <a:ext uri="{9D8B030D-6E8A-4147-A177-3AD203B41FA5}">
                      <a16:colId xmlns:a16="http://schemas.microsoft.com/office/drawing/2014/main" val="1635300589"/>
                    </a:ext>
                  </a:extLst>
                </a:gridCol>
              </a:tblGrid>
              <a:tr h="7805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Generative Prompt Chatbots</a:t>
                      </a:r>
                    </a:p>
                  </a:txBody>
                  <a:tcP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950391"/>
                  </a:ext>
                </a:extLst>
              </a:tr>
              <a:tr h="145228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Transformer trained to uncover and learn complex patterns using probabilities.</a:t>
                      </a:r>
                    </a:p>
                  </a:txBody>
                  <a:tcP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55613"/>
                  </a:ext>
                </a:extLst>
              </a:tr>
              <a:tr h="1150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Dynamic statistical model.  Accuracy improves  over time and multiple turns.</a:t>
                      </a:r>
                    </a:p>
                  </a:txBody>
                  <a:tcP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03657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59DE50C-F7F9-2809-B6BA-50966964C739}"/>
              </a:ext>
            </a:extLst>
          </p:cNvPr>
          <p:cNvSpPr txBox="1">
            <a:spLocks/>
          </p:cNvSpPr>
          <p:nvPr/>
        </p:nvSpPr>
        <p:spPr>
          <a:xfrm>
            <a:off x="663434" y="1906862"/>
            <a:ext cx="11149337" cy="725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7472" indent="-347472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6858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11430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6002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2057400" indent="-34747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3200" dirty="0"/>
              <a:t>Voice, </a:t>
            </a:r>
            <a:r>
              <a:rPr lang="fr-FR" sz="3200" dirty="0" err="1"/>
              <a:t>Text</a:t>
            </a:r>
            <a:r>
              <a:rPr lang="fr-FR" sz="3200" dirty="0"/>
              <a:t>, Code, Image, </a:t>
            </a:r>
            <a:r>
              <a:rPr lang="fr-FR" sz="3200" dirty="0" err="1"/>
              <a:t>Video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35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587C40-BA31-385B-F816-E76C63F5D5DE}"/>
              </a:ext>
            </a:extLst>
          </p:cNvPr>
          <p:cNvSpPr txBox="1"/>
          <p:nvPr/>
        </p:nvSpPr>
        <p:spPr>
          <a:xfrm>
            <a:off x="4834110" y="1095451"/>
            <a:ext cx="7341706" cy="5247590"/>
          </a:xfrm>
          <a:prstGeom prst="rect">
            <a:avLst/>
          </a:prstGeom>
          <a:solidFill>
            <a:schemeClr val="bg2">
              <a:lumMod val="25000"/>
              <a:alpha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Summarization</a:t>
            </a:r>
            <a:r>
              <a:rPr lang="en-US" sz="2000" dirty="0">
                <a:solidFill>
                  <a:schemeClr val="bg1"/>
                </a:solidFill>
              </a:rPr>
              <a:t> - Summarize following conversation between 	service rep &amp; customer in few sentences. Use only info 	from conversation.</a:t>
            </a:r>
          </a:p>
          <a:p>
            <a:pPr>
              <a:spcAft>
                <a:spcPts val="30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Writing</a:t>
            </a:r>
            <a:r>
              <a:rPr lang="en-US" sz="2000" dirty="0">
                <a:solidFill>
                  <a:schemeClr val="bg1"/>
                </a:solidFill>
              </a:rPr>
              <a:t> - Write 3 paragraph email asking Peter whether or not 	he’s received Financial Planning </a:t>
            </a:r>
            <a:r>
              <a:rPr lang="en-US" sz="2000" dirty="0" err="1">
                <a:solidFill>
                  <a:schemeClr val="bg1"/>
                </a:solidFill>
              </a:rPr>
              <a:t>rpt</a:t>
            </a:r>
            <a:r>
              <a:rPr lang="en-US" sz="2000" dirty="0">
                <a:solidFill>
                  <a:schemeClr val="bg1"/>
                </a:solidFill>
              </a:rPr>
              <a:t> memo I sent </a:t>
            </a:r>
            <a:r>
              <a:rPr lang="en-US" sz="2000" dirty="0" err="1">
                <a:solidFill>
                  <a:schemeClr val="bg1"/>
                </a:solidFill>
              </a:rPr>
              <a:t>lst</a:t>
            </a:r>
            <a:r>
              <a:rPr lang="en-US" sz="2000" dirty="0">
                <a:solidFill>
                  <a:schemeClr val="bg1"/>
                </a:solidFill>
              </a:rPr>
              <a:t> wk. </a:t>
            </a:r>
          </a:p>
          <a:p>
            <a:pPr>
              <a:spcAft>
                <a:spcPts val="30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Analysis</a:t>
            </a:r>
            <a:r>
              <a:rPr lang="en-US" sz="2000" dirty="0">
                <a:solidFill>
                  <a:schemeClr val="bg1"/>
                </a:solidFill>
              </a:rPr>
              <a:t> - Which of our products gaining most traction in France ?</a:t>
            </a:r>
          </a:p>
          <a:p>
            <a:pPr>
              <a:spcAft>
                <a:spcPts val="24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Classification</a:t>
            </a:r>
            <a:r>
              <a:rPr lang="en-US" sz="2000" dirty="0">
                <a:solidFill>
                  <a:schemeClr val="bg1"/>
                </a:solidFill>
              </a:rPr>
              <a:t> - Louis van </a:t>
            </a:r>
            <a:r>
              <a:rPr lang="en-US" sz="2000" dirty="0" err="1">
                <a:solidFill>
                  <a:schemeClr val="bg1"/>
                </a:solidFill>
              </a:rPr>
              <a:t>Gaal</a:t>
            </a:r>
            <a:r>
              <a:rPr lang="en-US" sz="2000" dirty="0">
                <a:solidFill>
                  <a:schemeClr val="bg1"/>
                </a:solidFill>
              </a:rPr>
              <a:t>: In following article what is sentiment 	- positive or negative?</a:t>
            </a:r>
          </a:p>
          <a:p>
            <a:r>
              <a:rPr lang="en-US" sz="2000" b="1" u="sng" dirty="0">
                <a:solidFill>
                  <a:schemeClr val="bg1"/>
                </a:solidFill>
              </a:rPr>
              <a:t>Extraction</a:t>
            </a:r>
            <a:r>
              <a:rPr lang="en-US" sz="2000" dirty="0">
                <a:solidFill>
                  <a:schemeClr val="bg1"/>
                </a:solidFill>
              </a:rPr>
              <a:t> - Answer question based on context below. Extract exact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	full sentence that contains answer. If question can’t be 	answered using info provided answer with 			"I CANNOT find governing law“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279A95-168A-6F65-743A-FB280BFCDDEE}"/>
              </a:ext>
            </a:extLst>
          </p:cNvPr>
          <p:cNvSpPr txBox="1">
            <a:spLocks/>
          </p:cNvSpPr>
          <p:nvPr/>
        </p:nvSpPr>
        <p:spPr>
          <a:xfrm>
            <a:off x="1269492" y="173355"/>
            <a:ext cx="10465308" cy="772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all" spc="6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Directed vs Generative Prompts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3E2226-DF76-56DD-71D6-57F9438E193C}"/>
              </a:ext>
            </a:extLst>
          </p:cNvPr>
          <p:cNvSpPr txBox="1"/>
          <p:nvPr/>
        </p:nvSpPr>
        <p:spPr>
          <a:xfrm>
            <a:off x="451472" y="1095451"/>
            <a:ext cx="4271606" cy="5247590"/>
          </a:xfrm>
          <a:prstGeom prst="rect">
            <a:avLst/>
          </a:prstGeom>
          <a:solidFill>
            <a:schemeClr val="bg2">
              <a:lumMod val="25000"/>
              <a:alpha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Play Jeopardy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Find my favorite restaurants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Play Twenty Questions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Play Restful Ambient Noise 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How many quarts in a gallon?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Tell me a dog fact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Get high tide Seattle from Tide Pooler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Play the Dave Ramsey Show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What's in the news?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</a:rPr>
              <a:t>Start my car with PIN 1234</a:t>
            </a:r>
          </a:p>
        </p:txBody>
      </p:sp>
    </p:spTree>
    <p:extLst>
      <p:ext uri="{BB962C8B-B14F-4D97-AF65-F5344CB8AC3E}">
        <p14:creationId xmlns:p14="http://schemas.microsoft.com/office/powerpoint/2010/main" val="90425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06A0BF-B3C6-8B34-2294-2ED38521F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US" sz="4000" b="1" dirty="0"/>
              <a:t>1. Market 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7308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2524E7B-559A-A427-D975-DC1ED76DB342}"/>
              </a:ext>
            </a:extLst>
          </p:cNvPr>
          <p:cNvSpPr/>
          <p:nvPr/>
        </p:nvSpPr>
        <p:spPr>
          <a:xfrm>
            <a:off x="636104" y="1313676"/>
            <a:ext cx="11282902" cy="4794636"/>
          </a:xfrm>
          <a:prstGeom prst="rect">
            <a:avLst/>
          </a:prstGeom>
          <a:solidFill>
            <a:schemeClr val="bg2">
              <a:lumMod val="2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5CB16C-39CA-300A-15A2-6B4A4421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/>
          <a:lstStyle/>
          <a:p>
            <a:pPr algn="ctr"/>
            <a:r>
              <a:rPr lang="en-US" dirty="0"/>
              <a:t>Conversational AI </a:t>
            </a:r>
            <a:br>
              <a:rPr lang="en-US" dirty="0"/>
            </a:br>
            <a:r>
              <a:rPr lang="en-US" dirty="0"/>
              <a:t>Market Position </a:t>
            </a:r>
          </a:p>
        </p:txBody>
      </p:sp>
      <p:sp>
        <p:nvSpPr>
          <p:cNvPr id="4" name="Rectangle 84">
            <a:extLst>
              <a:ext uri="{FF2B5EF4-FFF2-40B4-BE49-F238E27FC236}">
                <a16:creationId xmlns:a16="http://schemas.microsoft.com/office/drawing/2014/main" id="{AFECD5B9-8916-D0E4-7E00-039949B20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1431776"/>
            <a:ext cx="900113" cy="560388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 Light" panose="020B0502040204020203" pitchFamily="34" charset="0"/>
              </a:rPr>
              <a:t>Risks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85">
            <a:extLst>
              <a:ext uri="{FF2B5EF4-FFF2-40B4-BE49-F238E27FC236}">
                <a16:creationId xmlns:a16="http://schemas.microsoft.com/office/drawing/2014/main" id="{16AE9D75-D39D-B220-77CF-51ED26F1F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1431776"/>
            <a:ext cx="1190625" cy="560388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 Light" panose="020B0502040204020203" pitchFamily="34" charset="0"/>
              </a:rPr>
              <a:t>Tactics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5E3BDE-26F7-103F-21D5-74B96AF09AB1}"/>
              </a:ext>
            </a:extLst>
          </p:cNvPr>
          <p:cNvGrpSpPr/>
          <p:nvPr/>
        </p:nvGrpSpPr>
        <p:grpSpPr>
          <a:xfrm>
            <a:off x="815975" y="1958826"/>
            <a:ext cx="9867407" cy="482600"/>
            <a:chOff x="815975" y="1958826"/>
            <a:chExt cx="9867407" cy="482600"/>
          </a:xfrm>
        </p:grpSpPr>
        <p:sp>
          <p:nvSpPr>
            <p:cNvPr id="6" name="Rectangle 86">
              <a:extLst>
                <a:ext uri="{FF2B5EF4-FFF2-40B4-BE49-F238E27FC236}">
                  <a16:creationId xmlns:a16="http://schemas.microsoft.com/office/drawing/2014/main" id="{4CF9ABBC-4E97-34C7-B580-534EC83DA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" y="1958826"/>
              <a:ext cx="3167063" cy="482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Executive Level Visibility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7">
              <a:extLst>
                <a:ext uri="{FF2B5EF4-FFF2-40B4-BE49-F238E27FC236}">
                  <a16:creationId xmlns:a16="http://schemas.microsoft.com/office/drawing/2014/main" id="{4501F131-46D8-4AB2-B5D5-87232DD88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828" y="1958826"/>
              <a:ext cx="5206554" cy="36933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- Educate, Advocate, Integrate with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RoB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2979AA-08D7-E753-3FB6-EF2AB204370C}"/>
              </a:ext>
            </a:extLst>
          </p:cNvPr>
          <p:cNvGrpSpPr/>
          <p:nvPr/>
        </p:nvGrpSpPr>
        <p:grpSpPr>
          <a:xfrm>
            <a:off x="815975" y="2601561"/>
            <a:ext cx="10484286" cy="1184940"/>
            <a:chOff x="815975" y="2601561"/>
            <a:chExt cx="10484286" cy="1184940"/>
          </a:xfrm>
        </p:grpSpPr>
        <p:sp>
          <p:nvSpPr>
            <p:cNvPr id="7" name="Rectangle 89">
              <a:extLst>
                <a:ext uri="{FF2B5EF4-FFF2-40B4-BE49-F238E27FC236}">
                  <a16:creationId xmlns:a16="http://schemas.microsoft.com/office/drawing/2014/main" id="{B8FEA554-810C-503C-BBA8-15FB6DD01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" y="2601561"/>
              <a:ext cx="1220474" cy="5016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Budget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0">
              <a:extLst>
                <a:ext uri="{FF2B5EF4-FFF2-40B4-BE49-F238E27FC236}">
                  <a16:creationId xmlns:a16="http://schemas.microsoft.com/office/drawing/2014/main" id="{DB721B53-DD5A-78BD-4968-D68E97271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7236" y="2601561"/>
              <a:ext cx="5773025" cy="11849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- Identify Operational Cost Savings ( $ or %)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  Convenience, Multitasking, and Accessibility</a:t>
              </a: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948F44-CE23-8BA6-3245-602DED06712D}"/>
              </a:ext>
            </a:extLst>
          </p:cNvPr>
          <p:cNvGrpSpPr/>
          <p:nvPr/>
        </p:nvGrpSpPr>
        <p:grpSpPr>
          <a:xfrm>
            <a:off x="815975" y="4676775"/>
            <a:ext cx="10406528" cy="1316096"/>
            <a:chOff x="815975" y="4676775"/>
            <a:chExt cx="10406528" cy="1316096"/>
          </a:xfrm>
        </p:grpSpPr>
        <p:sp>
          <p:nvSpPr>
            <p:cNvPr id="8" name="Rectangle 95">
              <a:extLst>
                <a:ext uri="{FF2B5EF4-FFF2-40B4-BE49-F238E27FC236}">
                  <a16:creationId xmlns:a16="http://schemas.microsoft.com/office/drawing/2014/main" id="{7F067BAC-616A-E40E-FA67-4FD901AB5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" y="4676775"/>
              <a:ext cx="1344613" cy="5526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Strategy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9">
              <a:extLst>
                <a:ext uri="{FF2B5EF4-FFF2-40B4-BE49-F238E27FC236}">
                  <a16:creationId xmlns:a16="http://schemas.microsoft.com/office/drawing/2014/main" id="{422EFC95-7702-BAFA-358E-A7E8511A8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828" y="4730987"/>
              <a:ext cx="5745675" cy="12618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- Where to compete</a:t>
              </a:r>
            </a:p>
            <a:p>
              <a:pPr>
                <a:spcAft>
                  <a:spcPts val="600"/>
                </a:spcAft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- How to create and capture economic value</a:t>
              </a:r>
            </a:p>
            <a:p>
              <a:r>
                <a:rPr lang="en-US" altLang="en-US" sz="2400" dirty="0">
                  <a:solidFill>
                    <a:srgbClr val="FFFFFF"/>
                  </a:solidFill>
                  <a:latin typeface="Segoe UI Light" panose="020B0502040204020203" pitchFamily="34" charset="0"/>
                </a:rPr>
                <a:t>- Conversational AI Value Chain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F26D13-A8D5-1AE0-1699-CB5774834421}"/>
              </a:ext>
            </a:extLst>
          </p:cNvPr>
          <p:cNvGrpSpPr/>
          <p:nvPr/>
        </p:nvGrpSpPr>
        <p:grpSpPr>
          <a:xfrm>
            <a:off x="815975" y="3671685"/>
            <a:ext cx="11120390" cy="815608"/>
            <a:chOff x="815975" y="3671685"/>
            <a:chExt cx="11120390" cy="815608"/>
          </a:xfrm>
        </p:grpSpPr>
        <p:sp>
          <p:nvSpPr>
            <p:cNvPr id="9" name="Rectangle 92">
              <a:extLst>
                <a:ext uri="{FF2B5EF4-FFF2-40B4-BE49-F238E27FC236}">
                  <a16:creationId xmlns:a16="http://schemas.microsoft.com/office/drawing/2014/main" id="{6AA98364-5E52-31E3-F470-48BF00CF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" y="3671685"/>
              <a:ext cx="1729819" cy="482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Competition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3">
              <a:extLst>
                <a:ext uri="{FF2B5EF4-FFF2-40B4-BE49-F238E27FC236}">
                  <a16:creationId xmlns:a16="http://schemas.microsoft.com/office/drawing/2014/main" id="{0A146C23-9A0B-1945-3B4F-CD60B230C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7278" y="3671685"/>
              <a:ext cx="6479087" cy="8156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- Marketing Intelligence Program,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Segoe UI Light" panose="020B0502040204020203" pitchFamily="34" charset="0"/>
                </a:rPr>
                <a:t>  MSP, ISV Partner Ecosystem, Customer Research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7AFCC68-450F-4958-9437-714CF452546B}"/>
              </a:ext>
            </a:extLst>
          </p:cNvPr>
          <p:cNvSpPr txBox="1"/>
          <p:nvPr/>
        </p:nvSpPr>
        <p:spPr>
          <a:xfrm>
            <a:off x="3572883" y="6187497"/>
            <a:ext cx="4809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(Hint:  Use Chatbot to ideate…)</a:t>
            </a:r>
          </a:p>
        </p:txBody>
      </p:sp>
    </p:spTree>
    <p:extLst>
      <p:ext uri="{BB962C8B-B14F-4D97-AF65-F5344CB8AC3E}">
        <p14:creationId xmlns:p14="http://schemas.microsoft.com/office/powerpoint/2010/main" val="9880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D35EAB1-7E4A-510F-C4C0-D1BF51079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428261"/>
              </p:ext>
            </p:extLst>
          </p:nvPr>
        </p:nvGraphicFramePr>
        <p:xfrm>
          <a:off x="451015" y="1188204"/>
          <a:ext cx="9178013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8013">
                  <a:extLst>
                    <a:ext uri="{9D8B030D-6E8A-4147-A177-3AD203B41FA5}">
                      <a16:colId xmlns:a16="http://schemas.microsoft.com/office/drawing/2014/main" val="270294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u="sng" dirty="0"/>
                        <a:t>Services</a:t>
                      </a:r>
                      <a:r>
                        <a:rPr lang="en-US" sz="2000" b="0" u="none" dirty="0"/>
                        <a:t>   </a:t>
                      </a:r>
                      <a:r>
                        <a:rPr lang="en-US" sz="1800" b="0" u="none" dirty="0"/>
                        <a:t>(Azure </a:t>
                      </a:r>
                      <a:r>
                        <a:rPr lang="en-US" sz="1800" b="0" u="none" dirty="0" err="1"/>
                        <a:t>CogSvc</a:t>
                      </a:r>
                      <a:r>
                        <a:rPr lang="en-US" sz="1800" b="0" u="none" dirty="0"/>
                        <a:t>, Watson ML, SFDC Einstein GPT CRM, </a:t>
                      </a:r>
                      <a:r>
                        <a:rPr lang="en-US" b="0" dirty="0" err="1"/>
                        <a:t>Exscientia</a:t>
                      </a:r>
                      <a:r>
                        <a:rPr lang="en-US" b="0" dirty="0"/>
                        <a:t> Pharma, </a:t>
                      </a:r>
                      <a:r>
                        <a:rPr lang="en-US" sz="1800" b="0" u="none" dirty="0"/>
                        <a:t>others)</a:t>
                      </a:r>
                      <a:endParaRPr lang="en-US" b="0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5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Specialized Conversational Al knowledge (e.g., training, feedback, reinforcement learning)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1257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BCFA63-1C72-7AD8-B8E1-54A3612D7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27100"/>
              </p:ext>
            </p:extLst>
          </p:nvPr>
        </p:nvGraphicFramePr>
        <p:xfrm>
          <a:off x="1007097" y="2143839"/>
          <a:ext cx="862193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1931">
                  <a:extLst>
                    <a:ext uri="{9D8B030D-6E8A-4147-A177-3AD203B41FA5}">
                      <a16:colId xmlns:a16="http://schemas.microsoft.com/office/drawing/2014/main" val="270294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/>
                        <a:t>Applications</a:t>
                      </a:r>
                      <a:r>
                        <a:rPr lang="en-US" sz="2000" u="none" dirty="0"/>
                        <a:t>   </a:t>
                      </a:r>
                      <a:r>
                        <a:rPr lang="en-US" sz="1800" b="0" u="none" dirty="0"/>
                        <a:t>(Harvey Legal, TikTok, Translators, Spotify, </a:t>
                      </a:r>
                      <a:r>
                        <a:rPr lang="en-US" sz="1800" b="0" u="none" dirty="0" err="1"/>
                        <a:t>ZenDesk</a:t>
                      </a:r>
                      <a:r>
                        <a:rPr lang="en-US" sz="1800" b="0" u="none" dirty="0"/>
                        <a:t>, Avast, others)</a:t>
                      </a:r>
                      <a:endParaRPr lang="en-US" sz="2000" b="0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5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B2B or B2C products that use FM’s as is - or fine-tuned to use cases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12577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43D0FF22-B0D4-94FD-8B93-9B0042549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479331"/>
              </p:ext>
            </p:extLst>
          </p:nvPr>
        </p:nvGraphicFramePr>
        <p:xfrm>
          <a:off x="1468780" y="3083290"/>
          <a:ext cx="8295418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5418">
                  <a:extLst>
                    <a:ext uri="{9D8B030D-6E8A-4147-A177-3AD203B41FA5}">
                      <a16:colId xmlns:a16="http://schemas.microsoft.com/office/drawing/2014/main" val="270294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/>
                        <a:t>Model Hubs and </a:t>
                      </a:r>
                      <a:r>
                        <a:rPr lang="en-US" sz="2400" u="sng" dirty="0" err="1"/>
                        <a:t>MLOps</a:t>
                      </a:r>
                      <a:r>
                        <a:rPr lang="en-US" sz="2400" u="none" dirty="0"/>
                        <a:t>   </a:t>
                      </a:r>
                      <a:r>
                        <a:rPr lang="en-US" sz="1800" b="0" u="none" dirty="0"/>
                        <a:t>(H</a:t>
                      </a:r>
                      <a:r>
                        <a:rPr lang="en-US" sz="1800" b="0" dirty="0"/>
                        <a:t>ugging Face, </a:t>
                      </a:r>
                      <a:r>
                        <a:rPr lang="en-US" b="0" dirty="0"/>
                        <a:t>TensorFlow</a:t>
                      </a:r>
                      <a:r>
                        <a:rPr lang="en-US" sz="1800" b="0" dirty="0"/>
                        <a:t>, MSFT, others) </a:t>
                      </a:r>
                      <a:endParaRPr lang="en-US" sz="2000" b="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5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Tools to curate host, fine-tune, or manage FM (e.g., storefronts between apps &amp; FMs)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125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2566B7-A2C2-DBCA-5DEF-6EBFA153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64160"/>
              </p:ext>
            </p:extLst>
          </p:nvPr>
        </p:nvGraphicFramePr>
        <p:xfrm>
          <a:off x="1896689" y="4038925"/>
          <a:ext cx="9288213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8213">
                  <a:extLst>
                    <a:ext uri="{9D8B030D-6E8A-4147-A177-3AD203B41FA5}">
                      <a16:colId xmlns:a16="http://schemas.microsoft.com/office/drawing/2014/main" val="270294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/>
                        <a:t>Foundation Models</a:t>
                      </a:r>
                      <a:r>
                        <a:rPr lang="en-US" sz="2400" u="none" dirty="0"/>
                        <a:t> (FM)   </a:t>
                      </a:r>
                      <a:r>
                        <a:rPr lang="en-US" sz="1800" b="0" u="none" dirty="0"/>
                        <a:t>(</a:t>
                      </a:r>
                      <a:r>
                        <a:rPr lang="fr-FR" sz="1800" b="0" u="none" dirty="0"/>
                        <a:t>GPT-3, Stable Diffusion, CLIP, DALL-E, Codex</a:t>
                      </a:r>
                      <a:r>
                        <a:rPr lang="en-US" sz="1800" b="0" u="none" dirty="0"/>
                        <a:t>, OSS, others)</a:t>
                      </a:r>
                      <a:endParaRPr lang="en-US" sz="2000" b="0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5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Core models on which Conversational AI applications can be built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12577"/>
                  </a:ext>
                </a:extLst>
              </a:tr>
            </a:tbl>
          </a:graphicData>
        </a:graphic>
      </p:graphicFrame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727D7BF-E75D-0A00-2D35-DD1A55698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38382"/>
              </p:ext>
            </p:extLst>
          </p:nvPr>
        </p:nvGraphicFramePr>
        <p:xfrm>
          <a:off x="2391122" y="4954100"/>
          <a:ext cx="812049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0495">
                  <a:extLst>
                    <a:ext uri="{9D8B030D-6E8A-4147-A177-3AD203B41FA5}">
                      <a16:colId xmlns:a16="http://schemas.microsoft.com/office/drawing/2014/main" val="270294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/>
                        <a:t>Cloud Platforms</a:t>
                      </a:r>
                      <a:r>
                        <a:rPr lang="en-US" sz="2400" u="none" dirty="0"/>
                        <a:t>   </a:t>
                      </a:r>
                      <a:r>
                        <a:rPr lang="en-US" sz="1800" b="0" u="none" dirty="0"/>
                        <a:t>(AWS, MSFT, GCP, others)</a:t>
                      </a:r>
                      <a:endParaRPr lang="en-US" sz="2000" b="0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5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Platforms that provide access to computer hardware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12577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D9F8F61C-B25E-B685-4003-80D379ED0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906990"/>
              </p:ext>
            </p:extLst>
          </p:nvPr>
        </p:nvGraphicFramePr>
        <p:xfrm>
          <a:off x="2885430" y="5893549"/>
          <a:ext cx="749897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8974">
                  <a:extLst>
                    <a:ext uri="{9D8B030D-6E8A-4147-A177-3AD203B41FA5}">
                      <a16:colId xmlns:a16="http://schemas.microsoft.com/office/drawing/2014/main" val="270294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/>
                        <a:t>Computer Hardware</a:t>
                      </a:r>
                      <a:r>
                        <a:rPr lang="en-US" sz="2400" u="none" dirty="0"/>
                        <a:t>   </a:t>
                      </a:r>
                      <a:r>
                        <a:rPr lang="en-US" sz="1800" b="0" u="none" dirty="0"/>
                        <a:t>(NVIDIA, IBM, Intel, </a:t>
                      </a:r>
                      <a:r>
                        <a:rPr lang="en-US" sz="1800" b="0" u="none" dirty="0" err="1"/>
                        <a:t>Cambricon</a:t>
                      </a:r>
                      <a:r>
                        <a:rPr lang="en-US" sz="1800" b="0" u="none" dirty="0"/>
                        <a:t> Tech, others)</a:t>
                      </a:r>
                      <a:endParaRPr lang="en-US" sz="2000" b="0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5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Accelerator chips optimized for training &amp; running models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12577"/>
                  </a:ext>
                </a:extLst>
              </a:tr>
            </a:tbl>
          </a:graphicData>
        </a:graphic>
      </p:graphicFrame>
      <p:sp>
        <p:nvSpPr>
          <p:cNvPr id="28" name="Title 1">
            <a:extLst>
              <a:ext uri="{FF2B5EF4-FFF2-40B4-BE49-F238E27FC236}">
                <a16:creationId xmlns:a16="http://schemas.microsoft.com/office/drawing/2014/main" id="{29DAE37E-98E0-35C5-9A45-348A97EE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492" y="173355"/>
            <a:ext cx="10465308" cy="1069848"/>
          </a:xfrm>
        </p:spPr>
        <p:txBody>
          <a:bodyPr/>
          <a:lstStyle/>
          <a:p>
            <a:pPr algn="ctr"/>
            <a:r>
              <a:rPr lang="en-US" dirty="0"/>
              <a:t>Conversational AI </a:t>
            </a:r>
            <a:br>
              <a:rPr lang="en-US" dirty="0"/>
            </a:br>
            <a:r>
              <a:rPr lang="en-US" dirty="0"/>
              <a:t>Value Chain</a:t>
            </a:r>
          </a:p>
        </p:txBody>
      </p:sp>
    </p:spTree>
    <p:extLst>
      <p:ext uri="{BB962C8B-B14F-4D97-AF65-F5344CB8AC3E}">
        <p14:creationId xmlns:p14="http://schemas.microsoft.com/office/powerpoint/2010/main" val="196982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1DC4-3B76-A53F-1A4C-3BF0A3B4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67" y="195726"/>
            <a:ext cx="1088136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Conversational AI </a:t>
            </a:r>
            <a:br>
              <a:rPr lang="en-US" dirty="0"/>
            </a:br>
            <a:r>
              <a:rPr lang="en-US" dirty="0"/>
              <a:t>2023 Investments Focus</a:t>
            </a:r>
          </a:p>
        </p:txBody>
      </p:sp>
      <p:pic>
        <p:nvPicPr>
          <p:cNvPr id="6" name="Picture 5" descr="A graph with text and numbers&#10;&#10;Description automatically generated">
            <a:extLst>
              <a:ext uri="{FF2B5EF4-FFF2-40B4-BE49-F238E27FC236}">
                <a16:creationId xmlns:a16="http://schemas.microsoft.com/office/drawing/2014/main" id="{576C8576-1C1C-6F7F-A05C-8C4301B3B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06" y="1897380"/>
            <a:ext cx="10367994" cy="3817619"/>
          </a:xfrm>
          <a:prstGeom prst="rect">
            <a:avLst/>
          </a:prstGeom>
        </p:spPr>
      </p:pic>
      <p:pic>
        <p:nvPicPr>
          <p:cNvPr id="8" name="Picture 7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A2EE6DB8-52AA-01D3-186C-0881E0F29C7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999" y="5829299"/>
            <a:ext cx="707421" cy="2443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6F8EF0-41E0-4D0B-6FB3-9485E4B6A733}"/>
              </a:ext>
            </a:extLst>
          </p:cNvPr>
          <p:cNvSpPr txBox="1"/>
          <p:nvPr/>
        </p:nvSpPr>
        <p:spPr>
          <a:xfrm>
            <a:off x="4577049" y="6416040"/>
            <a:ext cx="6076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2023 Poll. </a:t>
            </a:r>
            <a:r>
              <a:rPr lang="en-US" sz="1200" b="0" i="0" dirty="0">
                <a:solidFill>
                  <a:schemeClr val="accent2">
                    <a:lumMod val="50000"/>
                  </a:schemeClr>
                </a:solidFill>
                <a:effectLst/>
              </a:rPr>
              <a:t>n = 2,544.  Does not represent global findings or market as a whole.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38595F-CBB8-4C59-A60A-8C392B2664FD}"/>
              </a:ext>
            </a:extLst>
          </p:cNvPr>
          <p:cNvGrpSpPr/>
          <p:nvPr/>
        </p:nvGrpSpPr>
        <p:grpSpPr>
          <a:xfrm>
            <a:off x="993268" y="2082046"/>
            <a:ext cx="4646768" cy="3336187"/>
            <a:chOff x="993268" y="2082046"/>
            <a:chExt cx="4646768" cy="333618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54A42E6-27A1-FEFA-9BF3-8CD1DE6C7D24}"/>
                </a:ext>
              </a:extLst>
            </p:cNvPr>
            <p:cNvSpPr txBox="1"/>
            <p:nvPr/>
          </p:nvSpPr>
          <p:spPr>
            <a:xfrm>
              <a:off x="2058605" y="2082046"/>
              <a:ext cx="358143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Customer Experience/Retention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92C594-0AD7-8FE6-912B-FAEB62594119}"/>
                </a:ext>
              </a:extLst>
            </p:cNvPr>
            <p:cNvSpPr txBox="1"/>
            <p:nvPr/>
          </p:nvSpPr>
          <p:spPr>
            <a:xfrm>
              <a:off x="3676356" y="2712718"/>
              <a:ext cx="196367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Revenue Growth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FB7EBD-AEF2-AAF0-014F-312AA1B2884E}"/>
                </a:ext>
              </a:extLst>
            </p:cNvPr>
            <p:cNvSpPr txBox="1"/>
            <p:nvPr/>
          </p:nvSpPr>
          <p:spPr>
            <a:xfrm>
              <a:off x="3514132" y="3436857"/>
              <a:ext cx="212590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Cost Optimization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534C16-F6BB-ED58-42C5-221A93B3EE7E}"/>
                </a:ext>
              </a:extLst>
            </p:cNvPr>
            <p:cNvSpPr txBox="1"/>
            <p:nvPr/>
          </p:nvSpPr>
          <p:spPr>
            <a:xfrm>
              <a:off x="3395510" y="4087029"/>
              <a:ext cx="22445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Business Continuity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555486D-2EB5-D673-27BE-2FDE218798E6}"/>
                </a:ext>
              </a:extLst>
            </p:cNvPr>
            <p:cNvSpPr txBox="1"/>
            <p:nvPr/>
          </p:nvSpPr>
          <p:spPr>
            <a:xfrm>
              <a:off x="993268" y="4710347"/>
              <a:ext cx="4646768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/>
                <a:t>     None of the Above or Not Applicable (e.g., vendor or investor)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831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2498-3C87-8480-FE90-F2C246AAC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2. Risk Management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62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AI 23 Chatbot Business Risks and Tactics.ppt" id="{2A0E746B-1A28-42F6-AE9D-4FD4E5CC8F5C}" vid="{B201BDBB-B4F8-455C-B16C-ABA90D34DA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VOAI Chatbot Business Risks Tactics</Template>
  <TotalTime>5237</TotalTime>
  <Words>2197</Words>
  <Application>Microsoft Office PowerPoint</Application>
  <PresentationFormat>Widescreen</PresentationFormat>
  <Paragraphs>282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Courier New</vt:lpstr>
      <vt:lpstr>Graphik Web</vt:lpstr>
      <vt:lpstr>Segoe UI Light</vt:lpstr>
      <vt:lpstr>Tw Cen MT</vt:lpstr>
      <vt:lpstr>Office Theme</vt:lpstr>
      <vt:lpstr>Conversational AI Business Risks  and Tactics</vt:lpstr>
      <vt:lpstr>Conversational AI  Business Risks and Tactics  agenda</vt:lpstr>
      <vt:lpstr>Conversational AI defined</vt:lpstr>
      <vt:lpstr>PowerPoint Presentation</vt:lpstr>
      <vt:lpstr>1. Market Position</vt:lpstr>
      <vt:lpstr>Conversational AI  Market Position </vt:lpstr>
      <vt:lpstr>Conversational AI  Value Chain</vt:lpstr>
      <vt:lpstr>Conversational AI  2023 Investments Focus</vt:lpstr>
      <vt:lpstr>2. Risk Management </vt:lpstr>
      <vt:lpstr>Conversational AI  Cybersecurity Risk Poll</vt:lpstr>
      <vt:lpstr>AI Threat Model Taxonomy (abridged)</vt:lpstr>
      <vt:lpstr>Mitigation AI spam/harassment</vt:lpstr>
      <vt:lpstr>Mitigation ai Malware/Social Engineering</vt:lpstr>
      <vt:lpstr>Mitigation exploiting ai authorship</vt:lpstr>
      <vt:lpstr>Mitigation ai online Influence campaigns</vt:lpstr>
      <vt:lpstr>3. Governance, Frameworks  &amp; Assessments</vt:lpstr>
      <vt:lpstr>Legislation European union</vt:lpstr>
      <vt:lpstr>Legislation AI Act - four risk levels</vt:lpstr>
      <vt:lpstr>AI Act amendments</vt:lpstr>
      <vt:lpstr>Legislation united states</vt:lpstr>
      <vt:lpstr>Open voice network conversational ai principles</vt:lpstr>
      <vt:lpstr>Open voice network conversational ai self assessment</vt:lpstr>
      <vt:lpstr>Business Risks and Tactics  summary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 novac</dc:creator>
  <cp:lastModifiedBy>mi novac</cp:lastModifiedBy>
  <cp:revision>9</cp:revision>
  <dcterms:created xsi:type="dcterms:W3CDTF">2023-08-22T20:25:09Z</dcterms:created>
  <dcterms:modified xsi:type="dcterms:W3CDTF">2023-09-05T04:00:58Z</dcterms:modified>
</cp:coreProperties>
</file>